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Lst>
  <p:notesMasterIdLst>
    <p:notesMasterId r:id="rId42"/>
  </p:notesMasterIdLst>
  <p:sldIdLst>
    <p:sldId id="256" r:id="rId2"/>
    <p:sldId id="261" r:id="rId3"/>
    <p:sldId id="274" r:id="rId4"/>
    <p:sldId id="283" r:id="rId5"/>
    <p:sldId id="284" r:id="rId6"/>
    <p:sldId id="264" r:id="rId7"/>
    <p:sldId id="275" r:id="rId8"/>
    <p:sldId id="265" r:id="rId9"/>
    <p:sldId id="285" r:id="rId10"/>
    <p:sldId id="276" r:id="rId11"/>
    <p:sldId id="263" r:id="rId12"/>
    <p:sldId id="268" r:id="rId13"/>
    <p:sldId id="277" r:id="rId14"/>
    <p:sldId id="278" r:id="rId15"/>
    <p:sldId id="279" r:id="rId16"/>
    <p:sldId id="280" r:id="rId17"/>
    <p:sldId id="281" r:id="rId18"/>
    <p:sldId id="282" r:id="rId19"/>
    <p:sldId id="286" r:id="rId20"/>
    <p:sldId id="287" r:id="rId21"/>
    <p:sldId id="267" r:id="rId22"/>
    <p:sldId id="288" r:id="rId23"/>
    <p:sldId id="291" r:id="rId24"/>
    <p:sldId id="289" r:id="rId25"/>
    <p:sldId id="296" r:id="rId26"/>
    <p:sldId id="290" r:id="rId27"/>
    <p:sldId id="292" r:id="rId28"/>
    <p:sldId id="293" r:id="rId29"/>
    <p:sldId id="294" r:id="rId30"/>
    <p:sldId id="295" r:id="rId31"/>
    <p:sldId id="297" r:id="rId32"/>
    <p:sldId id="298" r:id="rId33"/>
    <p:sldId id="260" r:id="rId34"/>
    <p:sldId id="259" r:id="rId35"/>
    <p:sldId id="258" r:id="rId36"/>
    <p:sldId id="257" r:id="rId37"/>
    <p:sldId id="301" r:id="rId38"/>
    <p:sldId id="299" r:id="rId39"/>
    <p:sldId id="300" r:id="rId40"/>
    <p:sldId id="3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34A875-8979-8C44-9B88-7FB6F6C33AC2}">
          <p14:sldIdLst>
            <p14:sldId id="256"/>
            <p14:sldId id="261"/>
            <p14:sldId id="274"/>
            <p14:sldId id="283"/>
            <p14:sldId id="284"/>
            <p14:sldId id="264"/>
            <p14:sldId id="275"/>
            <p14:sldId id="265"/>
            <p14:sldId id="285"/>
            <p14:sldId id="276"/>
            <p14:sldId id="263"/>
            <p14:sldId id="268"/>
            <p14:sldId id="277"/>
            <p14:sldId id="278"/>
            <p14:sldId id="279"/>
            <p14:sldId id="280"/>
            <p14:sldId id="281"/>
            <p14:sldId id="282"/>
            <p14:sldId id="286"/>
            <p14:sldId id="287"/>
            <p14:sldId id="267"/>
            <p14:sldId id="288"/>
            <p14:sldId id="291"/>
            <p14:sldId id="289"/>
            <p14:sldId id="296"/>
            <p14:sldId id="290"/>
            <p14:sldId id="292"/>
            <p14:sldId id="293"/>
            <p14:sldId id="294"/>
            <p14:sldId id="295"/>
            <p14:sldId id="297"/>
            <p14:sldId id="298"/>
            <p14:sldId id="260"/>
            <p14:sldId id="259"/>
            <p14:sldId id="258"/>
            <p14:sldId id="257"/>
            <p14:sldId id="301"/>
            <p14:sldId id="299"/>
            <p14:sldId id="300"/>
            <p14:sldId id="30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B02"/>
    <a:srgbClr val="041D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14"/>
  </p:normalViewPr>
  <p:slideViewPr>
    <p:cSldViewPr snapToGrid="0" snapToObjects="1">
      <p:cViewPr varScale="1">
        <p:scale>
          <a:sx n="90" d="100"/>
          <a:sy n="90" d="100"/>
        </p:scale>
        <p:origin x="232"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C2D30-BB35-DD4A-A4C7-90A0067D0B82}" type="datetimeFigureOut">
              <a:rPr lang="en-US" smtClean="0"/>
              <a:t>8/11/19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A69FB-10EA-9340-A7E6-C1233CC8A23E}" type="slidenum">
              <a:rPr lang="en-US" smtClean="0"/>
              <a:t>‹#›</a:t>
            </a:fld>
            <a:endParaRPr lang="en-US"/>
          </a:p>
        </p:txBody>
      </p:sp>
    </p:spTree>
    <p:extLst>
      <p:ext uri="{BB962C8B-B14F-4D97-AF65-F5344CB8AC3E}">
        <p14:creationId xmlns:p14="http://schemas.microsoft.com/office/powerpoint/2010/main" val="1926722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8A69FB-10EA-9340-A7E6-C1233CC8A23E}" type="slidenum">
              <a:rPr lang="en-US" smtClean="0"/>
              <a:t>7</a:t>
            </a:fld>
            <a:endParaRPr lang="en-US"/>
          </a:p>
        </p:txBody>
      </p:sp>
    </p:spTree>
    <p:extLst>
      <p:ext uri="{BB962C8B-B14F-4D97-AF65-F5344CB8AC3E}">
        <p14:creationId xmlns:p14="http://schemas.microsoft.com/office/powerpoint/2010/main" val="2190313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sulfate aerosols. They cool the earth but also cause acid rain.</a:t>
            </a:r>
          </a:p>
        </p:txBody>
      </p:sp>
      <p:sp>
        <p:nvSpPr>
          <p:cNvPr id="4" name="Slide Number Placeholder 3"/>
          <p:cNvSpPr>
            <a:spLocks noGrp="1"/>
          </p:cNvSpPr>
          <p:nvPr>
            <p:ph type="sldNum" sz="quarter" idx="5"/>
          </p:nvPr>
        </p:nvSpPr>
        <p:spPr/>
        <p:txBody>
          <a:bodyPr/>
          <a:lstStyle/>
          <a:p>
            <a:fld id="{478A69FB-10EA-9340-A7E6-C1233CC8A23E}" type="slidenum">
              <a:rPr lang="en-US" smtClean="0"/>
              <a:t>21</a:t>
            </a:fld>
            <a:endParaRPr lang="en-US"/>
          </a:p>
        </p:txBody>
      </p:sp>
    </p:spTree>
    <p:extLst>
      <p:ext uri="{BB962C8B-B14F-4D97-AF65-F5344CB8AC3E}">
        <p14:creationId xmlns:p14="http://schemas.microsoft.com/office/powerpoint/2010/main" val="3997270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rgbClr val="031C33"/>
        </a:solidFill>
        <a:effectLst/>
      </p:bgPr>
    </p:bg>
    <p:spTree>
      <p:nvGrpSpPr>
        <p:cNvPr id="1" name=""/>
        <p:cNvGrpSpPr/>
        <p:nvPr/>
      </p:nvGrpSpPr>
      <p:grpSpPr>
        <a:xfrm>
          <a:off x="0" y="0"/>
          <a:ext cx="0" cy="0"/>
          <a:chOff x="0" y="0"/>
          <a:chExt cx="0" cy="0"/>
        </a:xfrm>
      </p:grpSpPr>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rgbClr val="4980A7"/>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solidFill>
                  <a:srgbClr val="CDD74C"/>
                </a:solidFill>
              </a:defRPr>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3" name="Text Placeholder 2"/>
          <p:cNvSpPr>
            <a:spLocks noGrp="1"/>
          </p:cNvSpPr>
          <p:nvPr>
            <p:ph type="body" idx="10"/>
          </p:nvPr>
        </p:nvSpPr>
        <p:spPr>
          <a:xfrm>
            <a:off x="-12277" y="6053328"/>
            <a:ext cx="2999317" cy="713232"/>
          </a:xfrm>
        </p:spPr>
        <p:txBody>
          <a:bodyPr anchor="ctr">
            <a:noAutofit/>
          </a:bodyPr>
          <a:lstStyle>
            <a:lvl1pPr marL="0" indent="0" algn="ctr">
              <a:buNone/>
              <a:defRPr sz="1800">
                <a:solidFill>
                  <a:schemeClr val="tx1"/>
                </a:solidFill>
              </a:defRPr>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179884196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Rectangle 2"/>
          <p:cNvSpPr/>
          <p:nvPr/>
        </p:nvSpPr>
        <p:spPr>
          <a:xfrm>
            <a:off x="0" y="4165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 name="Rectangle 3"/>
          <p:cNvSpPr/>
          <p:nvPr/>
        </p:nvSpPr>
        <p:spPr>
          <a:xfrm>
            <a:off x="787400" y="416560"/>
            <a:ext cx="11404600" cy="228600"/>
          </a:xfrm>
          <a:prstGeom prst="rect">
            <a:avLst/>
          </a:prstGeom>
          <a:solidFill>
            <a:srgbClr val="2766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Rectangle 4"/>
          <p:cNvSpPr/>
          <p:nvPr/>
        </p:nvSpPr>
        <p:spPr>
          <a:xfrm>
            <a:off x="0" y="1104900"/>
            <a:ext cx="12192000" cy="622300"/>
          </a:xfrm>
          <a:prstGeom prst="rect">
            <a:avLst/>
          </a:prstGeom>
          <a:solidFill>
            <a:srgbClr val="031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p:nvSpPr>
        <p:spPr>
          <a:xfrm>
            <a:off x="0" y="645161"/>
            <a:ext cx="12192000" cy="560324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64604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p:nvSpPr>
        <p:spPr>
          <a:xfrm>
            <a:off x="0" y="1507174"/>
            <a:ext cx="12192000" cy="474122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76415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700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4A19-1280-624C-86A8-91A39DE79E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CC22D6-104B-EE43-A70B-16CFA29987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C33782-5BAF-B64B-992F-26A4FBFC97E2}"/>
              </a:ext>
            </a:extLst>
          </p:cNvPr>
          <p:cNvSpPr>
            <a:spLocks noGrp="1"/>
          </p:cNvSpPr>
          <p:nvPr>
            <p:ph type="dt" sz="half" idx="10"/>
          </p:nvPr>
        </p:nvSpPr>
        <p:spPr/>
        <p:txBody>
          <a:bodyPr/>
          <a:lstStyle/>
          <a:p>
            <a:fld id="{CC20FD85-A54A-874E-8D4B-4C3C4792634F}" type="datetimeFigureOut">
              <a:rPr lang="en-US" smtClean="0"/>
              <a:t>8/9/19</a:t>
            </a:fld>
            <a:endParaRPr lang="en-US"/>
          </a:p>
        </p:txBody>
      </p:sp>
      <p:sp>
        <p:nvSpPr>
          <p:cNvPr id="5" name="Footer Placeholder 4">
            <a:extLst>
              <a:ext uri="{FF2B5EF4-FFF2-40B4-BE49-F238E27FC236}">
                <a16:creationId xmlns:a16="http://schemas.microsoft.com/office/drawing/2014/main" id="{7EFECC87-63C1-5A42-92CA-D042177A5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9C769-FE0E-9847-84C1-F797DAA95F23}"/>
              </a:ext>
            </a:extLst>
          </p:cNvPr>
          <p:cNvSpPr>
            <a:spLocks noGrp="1"/>
          </p:cNvSpPr>
          <p:nvPr>
            <p:ph type="sldNum" sz="quarter" idx="12"/>
          </p:nvPr>
        </p:nvSpPr>
        <p:spPr/>
        <p:txBody>
          <a:bodyPr/>
          <a:lstStyle/>
          <a:p>
            <a:fld id="{0406D8E1-90A2-9444-93A9-772B18DAEC32}" type="slidenum">
              <a:rPr lang="en-US" smtClean="0"/>
              <a:t>‹#›</a:t>
            </a:fld>
            <a:endParaRPr lang="en-US"/>
          </a:p>
        </p:txBody>
      </p:sp>
    </p:spTree>
    <p:extLst>
      <p:ext uri="{BB962C8B-B14F-4D97-AF65-F5344CB8AC3E}">
        <p14:creationId xmlns:p14="http://schemas.microsoft.com/office/powerpoint/2010/main" val="264025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defRPr>
                <a:solidFill>
                  <a:schemeClr val="accent3"/>
                </a:solidFill>
              </a:defRPr>
            </a:lvl1pPr>
          </a:lstStyle>
          <a:p>
            <a:r>
              <a:rPr kumimoji="0" lang="en-US"/>
              <a:t>Click to edit Master title style</a:t>
            </a:r>
            <a:endParaRPr kumimoji="0"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5862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031C3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normAutofit/>
          </a:bodyPr>
          <a:lstStyle>
            <a:lvl1pPr marL="0" indent="0">
              <a:buNone/>
              <a:defRPr sz="3600">
                <a:solidFill>
                  <a:schemeClr val="accent3"/>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Edit Master text styles</a:t>
            </a: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rgbClr val="17365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1057834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27580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00100" y="273050"/>
            <a:ext cx="10871200" cy="869950"/>
          </a:xfrm>
        </p:spPr>
        <p:txBody>
          <a:bodyPr anchor="ctr"/>
          <a:lstStyle>
            <a:lvl1pPr>
              <a:defRPr>
                <a:solidFill>
                  <a:srgbClr val="CDD74C"/>
                </a:solidFill>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Edit Master text styles</a:t>
            </a:r>
          </a:p>
        </p:txBody>
      </p:sp>
      <p:sp>
        <p:nvSpPr>
          <p:cNvPr id="15" name="Text Placeholder 14"/>
          <p:cNvSpPr>
            <a:spLocks noGrp="1"/>
          </p:cNvSpPr>
          <p:nvPr>
            <p:ph type="body" sz="quarter" idx="3"/>
          </p:nvPr>
        </p:nvSpPr>
        <p:spPr>
          <a:xfrm>
            <a:off x="6400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Edit Master text styles</a:t>
            </a:r>
          </a:p>
        </p:txBody>
      </p:sp>
    </p:spTree>
    <p:extLst>
      <p:ext uri="{BB962C8B-B14F-4D97-AF65-F5344CB8AC3E}">
        <p14:creationId xmlns:p14="http://schemas.microsoft.com/office/powerpoint/2010/main" val="2469703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solidFill>
                  <a:schemeClr val="accent3"/>
                </a:solidFill>
              </a:defRPr>
            </a:lvl1pPr>
          </a:lstStyle>
          <a:p>
            <a:r>
              <a:rPr kumimoji="0" lang="en-US"/>
              <a:t>Click to edit Master title style</a:t>
            </a:r>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72070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kumimoji="0" lang="en-US"/>
              <a:t>Click to edit Master title style</a:t>
            </a:r>
          </a:p>
        </p:txBody>
      </p:sp>
    </p:spTree>
    <p:extLst>
      <p:ext uri="{BB962C8B-B14F-4D97-AF65-F5344CB8AC3E}">
        <p14:creationId xmlns:p14="http://schemas.microsoft.com/office/powerpoint/2010/main" val="4258193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_White 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kumimoji="0" lang="en-US"/>
              <a:t>Click to edit Master title style</a:t>
            </a:r>
          </a:p>
        </p:txBody>
      </p:sp>
      <p:sp>
        <p:nvSpPr>
          <p:cNvPr id="4" name="Rectangle 3"/>
          <p:cNvSpPr/>
          <p:nvPr/>
        </p:nvSpPr>
        <p:spPr>
          <a:xfrm>
            <a:off x="0" y="1507174"/>
            <a:ext cx="12192000" cy="47412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29623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Rectangle 2"/>
          <p:cNvSpPr/>
          <p:nvPr/>
        </p:nvSpPr>
        <p:spPr>
          <a:xfrm>
            <a:off x="0" y="4165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 name="Rectangle 3"/>
          <p:cNvSpPr/>
          <p:nvPr/>
        </p:nvSpPr>
        <p:spPr>
          <a:xfrm>
            <a:off x="787400" y="416560"/>
            <a:ext cx="11404600" cy="228600"/>
          </a:xfrm>
          <a:prstGeom prst="rect">
            <a:avLst/>
          </a:prstGeom>
          <a:solidFill>
            <a:srgbClr val="2766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Rectangle 4"/>
          <p:cNvSpPr/>
          <p:nvPr/>
        </p:nvSpPr>
        <p:spPr>
          <a:xfrm>
            <a:off x="0" y="1104900"/>
            <a:ext cx="12192000" cy="622300"/>
          </a:xfrm>
          <a:prstGeom prst="rect">
            <a:avLst/>
          </a:prstGeom>
          <a:solidFill>
            <a:srgbClr val="031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p:nvSpPr>
        <p:spPr>
          <a:xfrm>
            <a:off x="0" y="645161"/>
            <a:ext cx="12192000" cy="56032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5996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31C33"/>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rgbClr val="2766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Date Placeholder 13"/>
          <p:cNvSpPr>
            <a:spLocks noGrp="1"/>
          </p:cNvSpPr>
          <p:nvPr/>
        </p:nvSpPr>
        <p:spPr>
          <a:xfrm>
            <a:off x="8128000" y="6349649"/>
            <a:ext cx="3556000" cy="365125"/>
          </a:xfrm>
          <a:prstGeom prst="rect">
            <a:avLst/>
          </a:prstGeom>
        </p:spPr>
        <p:txBody>
          <a:bodyPr vert="horz" r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rgbClr val="8DC7F0"/>
                </a:solidFill>
                <a:latin typeface="Calibri" pitchFamily="34" charset="0"/>
                <a:cs typeface="Calibri" pitchFamily="34" charset="0"/>
              </a:rPr>
              <a:t>DATE</a:t>
            </a:r>
          </a:p>
        </p:txBody>
      </p:sp>
      <p:sp>
        <p:nvSpPr>
          <p:cNvPr id="12" name="Slide Number Placeholder 22"/>
          <p:cNvSpPr>
            <a:spLocks noGrp="1"/>
          </p:cNvSpPr>
          <p:nvPr/>
        </p:nvSpPr>
        <p:spPr>
          <a:xfrm>
            <a:off x="0" y="1270635"/>
            <a:ext cx="711200" cy="244476"/>
          </a:xfrm>
          <a:prstGeom prst="rect">
            <a:avLst/>
          </a:prstGeom>
        </p:spPr>
        <p:txBody>
          <a:bodyPr vert="horz" anchor="ctr" anchorCtr="0">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B487666-DA42-B34B-AA11-ED5F1FDA529B}" type="slidenum">
              <a:rPr lang="en-US" sz="1400" b="0" smtClean="0">
                <a:solidFill>
                  <a:schemeClr val="bg1"/>
                </a:solidFill>
                <a:latin typeface="Calibri" pitchFamily="34" charset="0"/>
                <a:cs typeface="Calibri" pitchFamily="34" charset="0"/>
              </a:rPr>
              <a:pPr algn="ctr"/>
              <a:t>‹#›</a:t>
            </a:fld>
            <a:endParaRPr lang="en-US" sz="1400" b="0" dirty="0">
              <a:solidFill>
                <a:schemeClr val="bg1"/>
              </a:solidFill>
              <a:latin typeface="Calibri" pitchFamily="34" charset="0"/>
              <a:cs typeface="Calibri" pitchFamily="34" charset="0"/>
            </a:endParaRPr>
          </a:p>
        </p:txBody>
      </p:sp>
      <p:pic>
        <p:nvPicPr>
          <p:cNvPr id="3" name="Picture 2" descr="wordmark_1Line_LtBlue-0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2804" y="6405168"/>
            <a:ext cx="5644888" cy="290290"/>
          </a:xfrm>
          <a:prstGeom prst="rect">
            <a:avLst/>
          </a:prstGeom>
        </p:spPr>
      </p:pic>
    </p:spTree>
    <p:extLst>
      <p:ext uri="{BB962C8B-B14F-4D97-AF65-F5344CB8AC3E}">
        <p14:creationId xmlns:p14="http://schemas.microsoft.com/office/powerpoint/2010/main" val="365490845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txStyles>
    <p:titleStyle>
      <a:lvl1pPr algn="l" rtl="0" eaLnBrk="1" latinLnBrk="0" hangingPunct="1">
        <a:spcBef>
          <a:spcPct val="0"/>
        </a:spcBef>
        <a:buNone/>
        <a:defRPr kumimoji="0" sz="4400" kern="1200">
          <a:solidFill>
            <a:srgbClr val="CDD74C"/>
          </a:solidFill>
          <a:latin typeface="Calibri" pitchFamily="34" charset="0"/>
          <a:ea typeface="+mj-ea"/>
          <a:cs typeface="Calibri" pitchFamily="34" charset="0"/>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bg1"/>
          </a:solidFill>
          <a:latin typeface="Calibri" pitchFamily="34" charset="0"/>
          <a:ea typeface="+mn-ea"/>
          <a:cs typeface="Calibri" pitchFamily="34" charset="0"/>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bg1"/>
          </a:solidFill>
          <a:latin typeface="Calibri" pitchFamily="34" charset="0"/>
          <a:ea typeface="+mn-ea"/>
          <a:cs typeface="Calibri" pitchFamily="34" charset="0"/>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bg1"/>
          </a:solidFill>
          <a:latin typeface="Calibri" pitchFamily="34" charset="0"/>
          <a:ea typeface="+mn-ea"/>
          <a:cs typeface="Calibri" pitchFamily="34" charset="0"/>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bg1"/>
          </a:solidFill>
          <a:latin typeface="Calibri" pitchFamily="34" charset="0"/>
          <a:ea typeface="+mn-ea"/>
          <a:cs typeface="Calibri" pitchFamily="34" charset="0"/>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bg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giss.nasa.gov/" TargetMode="External"/><Relationship Id="rId3" Type="http://schemas.openxmlformats.org/officeDocument/2006/relationships/hyperlink" Target="https://nca2014.globalchange.gov/" TargetMode="External"/><Relationship Id="rId7" Type="http://schemas.openxmlformats.org/officeDocument/2006/relationships/hyperlink" Target="https://www.bloomberg.com/graphics/2015-whats-warming-the-world/?fbclid=IwAR0MQ25-2GGDY0DwIvFFutozQH0f5FFcAm4w32Q5xPyR3YtcYHlMRa4D3p8" TargetMode="External"/><Relationship Id="rId2" Type="http://schemas.openxmlformats.org/officeDocument/2006/relationships/hyperlink" Target="https://www.ipcc.ch/" TargetMode="External"/><Relationship Id="rId1" Type="http://schemas.openxmlformats.org/officeDocument/2006/relationships/slideLayout" Target="../slideLayouts/slideLayout2.xml"/><Relationship Id="rId6" Type="http://schemas.openxmlformats.org/officeDocument/2006/relationships/hyperlink" Target="https://www.youtube.com/channel/UCi6RkdaEqgRVKi3AzidF4ow" TargetMode="External"/><Relationship Id="rId5" Type="http://schemas.openxmlformats.org/officeDocument/2006/relationships/hyperlink" Target="https://www.noaa.gov/categories/climate-change" TargetMode="External"/><Relationship Id="rId10" Type="http://schemas.openxmlformats.org/officeDocument/2006/relationships/hyperlink" Target="https://marinedebris.noaa.gov/" TargetMode="External"/><Relationship Id="rId4" Type="http://schemas.openxmlformats.org/officeDocument/2006/relationships/hyperlink" Target="https://www.noaa.gov/education/resource-collections/climate-education-resources" TargetMode="External"/><Relationship Id="rId9" Type="http://schemas.openxmlformats.org/officeDocument/2006/relationships/hyperlink" Target="https://data.giss.nasa.gov/gistemp/graphs_v3/"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seas.harvard.edu/climate/eli/research/equable/evidence_foram.html" TargetMode="External"/><Relationship Id="rId2" Type="http://schemas.openxmlformats.org/officeDocument/2006/relationships/hyperlink" Target="https://www.seas.harvard.edu/climate/eli/research/equable/isotope.html"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hyperlink" Target="https://earthobservatory.nasa.gov/features/Paleoclimatology_OxygenBalance"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https://en.wikipedia.org/wiki/Carbonate&#8211;silicate_cycl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A9DB-B91A-3944-B5C0-ED32D40893E5}"/>
              </a:ext>
            </a:extLst>
          </p:cNvPr>
          <p:cNvSpPr>
            <a:spLocks noGrp="1"/>
          </p:cNvSpPr>
          <p:nvPr>
            <p:ph type="ctrTitle"/>
          </p:nvPr>
        </p:nvSpPr>
        <p:spPr>
          <a:xfrm>
            <a:off x="146612" y="219918"/>
            <a:ext cx="12045388" cy="870935"/>
          </a:xfrm>
        </p:spPr>
        <p:txBody>
          <a:bodyPr>
            <a:normAutofit/>
          </a:bodyPr>
          <a:lstStyle/>
          <a:p>
            <a:pPr algn="l"/>
            <a:r>
              <a:rPr lang="en-US" sz="4000" dirty="0"/>
              <a:t>Climate Change Impacts and Solutions: Personal Actions</a:t>
            </a:r>
          </a:p>
        </p:txBody>
      </p:sp>
      <p:sp>
        <p:nvSpPr>
          <p:cNvPr id="4" name="Rectangle 3">
            <a:extLst>
              <a:ext uri="{FF2B5EF4-FFF2-40B4-BE49-F238E27FC236}">
                <a16:creationId xmlns:a16="http://schemas.microsoft.com/office/drawing/2014/main" id="{EA0853BC-6E52-874B-B4EB-713978AA8705}"/>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Mantoloking2012_zoom.jpg">
            <a:extLst>
              <a:ext uri="{FF2B5EF4-FFF2-40B4-BE49-F238E27FC236}">
                <a16:creationId xmlns:a16="http://schemas.microsoft.com/office/drawing/2014/main" id="{CC4AA9AB-6403-424B-82B7-98B0DA7EE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549" y="1918787"/>
            <a:ext cx="7924800" cy="4292600"/>
          </a:xfrm>
          <a:prstGeom prst="rect">
            <a:avLst/>
          </a:prstGeom>
        </p:spPr>
      </p:pic>
      <p:sp>
        <p:nvSpPr>
          <p:cNvPr id="3" name="Subtitle 2">
            <a:extLst>
              <a:ext uri="{FF2B5EF4-FFF2-40B4-BE49-F238E27FC236}">
                <a16:creationId xmlns:a16="http://schemas.microsoft.com/office/drawing/2014/main" id="{1AAC3C2D-DBB8-8F40-811A-E8D1A58D262B}"/>
              </a:ext>
            </a:extLst>
          </p:cNvPr>
          <p:cNvSpPr>
            <a:spLocks noGrp="1"/>
          </p:cNvSpPr>
          <p:nvPr>
            <p:ph type="subTitle" idx="1"/>
          </p:nvPr>
        </p:nvSpPr>
        <p:spPr>
          <a:xfrm>
            <a:off x="146612" y="1750089"/>
            <a:ext cx="4969397" cy="1655762"/>
          </a:xfrm>
        </p:spPr>
        <p:txBody>
          <a:bodyPr>
            <a:normAutofit fontScale="92500" lnSpcReduction="10000"/>
          </a:bodyPr>
          <a:lstStyle/>
          <a:p>
            <a:pPr algn="l"/>
            <a:r>
              <a:rPr lang="en-US" dirty="0"/>
              <a:t>Rose Palermo</a:t>
            </a:r>
          </a:p>
          <a:p>
            <a:pPr algn="l"/>
            <a:r>
              <a:rPr lang="en-US" dirty="0"/>
              <a:t>PhD Candidate, MIT/WHOI Joint Program</a:t>
            </a:r>
          </a:p>
          <a:p>
            <a:pPr algn="l"/>
            <a:r>
              <a:rPr lang="en-US" dirty="0"/>
              <a:t>8/11/19</a:t>
            </a:r>
          </a:p>
          <a:p>
            <a:pPr algn="l"/>
            <a:r>
              <a:rPr lang="en-US" dirty="0"/>
              <a:t>Girls in Science Summer Program</a:t>
            </a:r>
          </a:p>
          <a:p>
            <a:pPr algn="l"/>
            <a:endParaRPr lang="en-US" dirty="0"/>
          </a:p>
        </p:txBody>
      </p:sp>
    </p:spTree>
    <p:extLst>
      <p:ext uri="{BB962C8B-B14F-4D97-AF65-F5344CB8AC3E}">
        <p14:creationId xmlns:p14="http://schemas.microsoft.com/office/powerpoint/2010/main" val="1777712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6F83-2573-4049-93FD-C429811D1BE7}"/>
              </a:ext>
            </a:extLst>
          </p:cNvPr>
          <p:cNvSpPr>
            <a:spLocks noGrp="1"/>
          </p:cNvSpPr>
          <p:nvPr>
            <p:ph type="title"/>
          </p:nvPr>
        </p:nvSpPr>
        <p:spPr/>
        <p:txBody>
          <a:bodyPr>
            <a:normAutofit fontScale="90000"/>
          </a:bodyPr>
          <a:lstStyle/>
          <a:p>
            <a:r>
              <a:rPr lang="en-US" dirty="0"/>
              <a:t>What is changing it? CO</a:t>
            </a:r>
            <a:r>
              <a:rPr lang="en-US" baseline="-25000" dirty="0"/>
              <a:t>2</a:t>
            </a:r>
            <a:r>
              <a:rPr lang="en-US" dirty="0"/>
              <a:t> &amp; The Greenhouse Effect</a:t>
            </a:r>
          </a:p>
        </p:txBody>
      </p:sp>
      <p:pic>
        <p:nvPicPr>
          <p:cNvPr id="5" name="Content Placeholder 4">
            <a:extLst>
              <a:ext uri="{FF2B5EF4-FFF2-40B4-BE49-F238E27FC236}">
                <a16:creationId xmlns:a16="http://schemas.microsoft.com/office/drawing/2014/main" id="{6365A800-D4A6-194C-A4D2-D90AACBA9AA2}"/>
              </a:ext>
            </a:extLst>
          </p:cNvPr>
          <p:cNvPicPr>
            <a:picLocks noGrp="1" noChangeAspect="1"/>
          </p:cNvPicPr>
          <p:nvPr>
            <p:ph sz="quarter" idx="1"/>
          </p:nvPr>
        </p:nvPicPr>
        <p:blipFill>
          <a:blip r:embed="rId2"/>
          <a:stretch>
            <a:fillRect/>
          </a:stretch>
        </p:blipFill>
        <p:spPr>
          <a:xfrm>
            <a:off x="3814763" y="2476500"/>
            <a:ext cx="4876800" cy="2743200"/>
          </a:xfrm>
        </p:spPr>
      </p:pic>
      <p:sp>
        <p:nvSpPr>
          <p:cNvPr id="6" name="Rectangle 5">
            <a:extLst>
              <a:ext uri="{FF2B5EF4-FFF2-40B4-BE49-F238E27FC236}">
                <a16:creationId xmlns:a16="http://schemas.microsoft.com/office/drawing/2014/main" id="{7B4EC249-C547-A54A-83D6-8E25F65D27AD}"/>
              </a:ext>
            </a:extLst>
          </p:cNvPr>
          <p:cNvSpPr/>
          <p:nvPr/>
        </p:nvSpPr>
        <p:spPr>
          <a:xfrm>
            <a:off x="11192719" y="6206744"/>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46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BB24-CF5E-2F4E-902A-61D69FA38D35}"/>
              </a:ext>
            </a:extLst>
          </p:cNvPr>
          <p:cNvSpPr>
            <a:spLocks noGrp="1"/>
          </p:cNvSpPr>
          <p:nvPr>
            <p:ph type="title"/>
          </p:nvPr>
        </p:nvSpPr>
        <p:spPr/>
        <p:txBody>
          <a:bodyPr/>
          <a:lstStyle/>
          <a:p>
            <a:r>
              <a:rPr lang="en-US" dirty="0"/>
              <a:t>Natural variation in Earth’s climate</a:t>
            </a:r>
          </a:p>
        </p:txBody>
      </p:sp>
      <p:sp>
        <p:nvSpPr>
          <p:cNvPr id="3" name="Content Placeholder 2">
            <a:extLst>
              <a:ext uri="{FF2B5EF4-FFF2-40B4-BE49-F238E27FC236}">
                <a16:creationId xmlns:a16="http://schemas.microsoft.com/office/drawing/2014/main" id="{87ACC30D-4BB2-864C-A7D6-AB269B076C94}"/>
              </a:ext>
            </a:extLst>
          </p:cNvPr>
          <p:cNvSpPr>
            <a:spLocks noGrp="1"/>
          </p:cNvSpPr>
          <p:nvPr>
            <p:ph sz="quarter" idx="1"/>
          </p:nvPr>
        </p:nvSpPr>
        <p:spPr/>
        <p:txBody>
          <a:bodyPr/>
          <a:lstStyle/>
          <a:p>
            <a:r>
              <a:rPr lang="en-US" dirty="0"/>
              <a:t>Earth’s climate changes due to natural dynamics</a:t>
            </a:r>
          </a:p>
          <a:p>
            <a:pPr lvl="1"/>
            <a:r>
              <a:rPr lang="en-US" dirty="0"/>
              <a:t>Changes in Earth’s orbit around the sun</a:t>
            </a:r>
          </a:p>
          <a:p>
            <a:pPr lvl="1"/>
            <a:r>
              <a:rPr lang="en-US" dirty="0"/>
              <a:t>Variations in solar radiation</a:t>
            </a:r>
          </a:p>
          <a:p>
            <a:pPr lvl="1"/>
            <a:r>
              <a:rPr lang="en-US" dirty="0"/>
              <a:t>Natural feedbacks in ocean &amp; atmosphere </a:t>
            </a:r>
          </a:p>
        </p:txBody>
      </p:sp>
      <p:sp>
        <p:nvSpPr>
          <p:cNvPr id="4" name="Rectangle 3">
            <a:extLst>
              <a:ext uri="{FF2B5EF4-FFF2-40B4-BE49-F238E27FC236}">
                <a16:creationId xmlns:a16="http://schemas.microsoft.com/office/drawing/2014/main" id="{EB71AEC9-339F-E041-AC72-B93F79B17744}"/>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C58E15B-7F9E-F345-BC4C-9BF5E83A8F59}"/>
              </a:ext>
            </a:extLst>
          </p:cNvPr>
          <p:cNvPicPr>
            <a:picLocks noChangeAspect="1"/>
          </p:cNvPicPr>
          <p:nvPr/>
        </p:nvPicPr>
        <p:blipFill>
          <a:blip r:embed="rId2"/>
          <a:stretch>
            <a:fillRect/>
          </a:stretch>
        </p:blipFill>
        <p:spPr>
          <a:xfrm>
            <a:off x="7588250" y="2254058"/>
            <a:ext cx="4441825" cy="3188084"/>
          </a:xfrm>
          <a:prstGeom prst="rect">
            <a:avLst/>
          </a:prstGeom>
        </p:spPr>
      </p:pic>
      <p:sp>
        <p:nvSpPr>
          <p:cNvPr id="7" name="TextBox 6">
            <a:extLst>
              <a:ext uri="{FF2B5EF4-FFF2-40B4-BE49-F238E27FC236}">
                <a16:creationId xmlns:a16="http://schemas.microsoft.com/office/drawing/2014/main" id="{91EB2790-76F4-F849-9A1D-964818FB8C8B}"/>
              </a:ext>
            </a:extLst>
          </p:cNvPr>
          <p:cNvSpPr txBox="1"/>
          <p:nvPr/>
        </p:nvSpPr>
        <p:spPr>
          <a:xfrm>
            <a:off x="7588250" y="5180532"/>
            <a:ext cx="1069524" cy="261610"/>
          </a:xfrm>
          <a:prstGeom prst="rect">
            <a:avLst/>
          </a:prstGeom>
          <a:noFill/>
        </p:spPr>
        <p:txBody>
          <a:bodyPr wrap="none" rtlCol="0">
            <a:spAutoFit/>
          </a:bodyPr>
          <a:lstStyle/>
          <a:p>
            <a:r>
              <a:rPr lang="en-US" sz="1100" dirty="0">
                <a:solidFill>
                  <a:schemeClr val="bg1"/>
                </a:solidFill>
              </a:rPr>
              <a:t>Universe Today</a:t>
            </a:r>
          </a:p>
        </p:txBody>
      </p:sp>
      <p:pic>
        <p:nvPicPr>
          <p:cNvPr id="11" name="Picture 10">
            <a:extLst>
              <a:ext uri="{FF2B5EF4-FFF2-40B4-BE49-F238E27FC236}">
                <a16:creationId xmlns:a16="http://schemas.microsoft.com/office/drawing/2014/main" id="{A9B1CC73-064E-BA46-AF24-B38B8906B278}"/>
              </a:ext>
            </a:extLst>
          </p:cNvPr>
          <p:cNvPicPr>
            <a:picLocks noChangeAspect="1"/>
          </p:cNvPicPr>
          <p:nvPr/>
        </p:nvPicPr>
        <p:blipFill>
          <a:blip r:embed="rId3"/>
          <a:stretch>
            <a:fillRect/>
          </a:stretch>
        </p:blipFill>
        <p:spPr>
          <a:xfrm>
            <a:off x="1930158" y="3623606"/>
            <a:ext cx="4045434" cy="2568850"/>
          </a:xfrm>
          <a:prstGeom prst="rect">
            <a:avLst/>
          </a:prstGeom>
        </p:spPr>
      </p:pic>
      <p:sp>
        <p:nvSpPr>
          <p:cNvPr id="12" name="TextBox 11">
            <a:extLst>
              <a:ext uri="{FF2B5EF4-FFF2-40B4-BE49-F238E27FC236}">
                <a16:creationId xmlns:a16="http://schemas.microsoft.com/office/drawing/2014/main" id="{1C05DA92-C676-E743-8633-790C0C905D75}"/>
              </a:ext>
            </a:extLst>
          </p:cNvPr>
          <p:cNvSpPr txBox="1"/>
          <p:nvPr/>
        </p:nvSpPr>
        <p:spPr>
          <a:xfrm>
            <a:off x="4019607" y="5972094"/>
            <a:ext cx="1955985" cy="261610"/>
          </a:xfrm>
          <a:prstGeom prst="rect">
            <a:avLst/>
          </a:prstGeom>
          <a:noFill/>
        </p:spPr>
        <p:txBody>
          <a:bodyPr wrap="none" rtlCol="0">
            <a:spAutoFit/>
          </a:bodyPr>
          <a:lstStyle/>
          <a:p>
            <a:r>
              <a:rPr lang="en-US" sz="1100" dirty="0"/>
              <a:t>Environmental Literacy Council</a:t>
            </a:r>
          </a:p>
        </p:txBody>
      </p:sp>
    </p:spTree>
    <p:extLst>
      <p:ext uri="{BB962C8B-B14F-4D97-AF65-F5344CB8AC3E}">
        <p14:creationId xmlns:p14="http://schemas.microsoft.com/office/powerpoint/2010/main" val="2395423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BB24-CF5E-2F4E-902A-61D69FA38D35}"/>
              </a:ext>
            </a:extLst>
          </p:cNvPr>
          <p:cNvSpPr>
            <a:spLocks noGrp="1"/>
          </p:cNvSpPr>
          <p:nvPr>
            <p:ph type="title"/>
          </p:nvPr>
        </p:nvSpPr>
        <p:spPr/>
        <p:txBody>
          <a:bodyPr/>
          <a:lstStyle/>
          <a:p>
            <a:r>
              <a:rPr lang="en-US" dirty="0"/>
              <a:t>Anthropogenic climate change</a:t>
            </a:r>
          </a:p>
        </p:txBody>
      </p:sp>
      <p:sp>
        <p:nvSpPr>
          <p:cNvPr id="3" name="Content Placeholder 2">
            <a:extLst>
              <a:ext uri="{FF2B5EF4-FFF2-40B4-BE49-F238E27FC236}">
                <a16:creationId xmlns:a16="http://schemas.microsoft.com/office/drawing/2014/main" id="{87ACC30D-4BB2-864C-A7D6-AB269B076C94}"/>
              </a:ext>
            </a:extLst>
          </p:cNvPr>
          <p:cNvSpPr>
            <a:spLocks noGrp="1"/>
          </p:cNvSpPr>
          <p:nvPr>
            <p:ph sz="quarter" idx="1"/>
          </p:nvPr>
        </p:nvSpPr>
        <p:spPr/>
        <p:txBody>
          <a:bodyPr/>
          <a:lstStyle/>
          <a:p>
            <a:r>
              <a:rPr lang="en-US" dirty="0"/>
              <a:t>BUT Modern Climate Change is caused BY HUMANS</a:t>
            </a:r>
          </a:p>
          <a:p>
            <a:pPr lvl="1"/>
            <a:r>
              <a:rPr lang="en-US" dirty="0"/>
              <a:t>Due to excess carbon emissions into the atmosphere</a:t>
            </a:r>
          </a:p>
          <a:p>
            <a:pPr lvl="1"/>
            <a:r>
              <a:rPr lang="en-US" dirty="0"/>
              <a:t>The excess carbon is not coming from natural emissions processes (volcanoes, wildfires), but from humans burning fossil fuels (3/4) and deforestation and agriculture (1/4)</a:t>
            </a:r>
          </a:p>
        </p:txBody>
      </p:sp>
      <p:sp>
        <p:nvSpPr>
          <p:cNvPr id="4" name="Rectangle 3">
            <a:extLst>
              <a:ext uri="{FF2B5EF4-FFF2-40B4-BE49-F238E27FC236}">
                <a16:creationId xmlns:a16="http://schemas.microsoft.com/office/drawing/2014/main" id="{79D567A4-9AF0-074F-B027-78B76037C85E}"/>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1AC41E8-273B-3C4C-B51F-1C09073F7B03}"/>
              </a:ext>
            </a:extLst>
          </p:cNvPr>
          <p:cNvPicPr>
            <a:picLocks noChangeAspect="1"/>
          </p:cNvPicPr>
          <p:nvPr/>
        </p:nvPicPr>
        <p:blipFill>
          <a:blip r:embed="rId2"/>
          <a:stretch>
            <a:fillRect/>
          </a:stretch>
        </p:blipFill>
        <p:spPr>
          <a:xfrm>
            <a:off x="6711206" y="3721662"/>
            <a:ext cx="4133007" cy="2755338"/>
          </a:xfrm>
          <a:prstGeom prst="rect">
            <a:avLst/>
          </a:prstGeom>
        </p:spPr>
      </p:pic>
      <p:pic>
        <p:nvPicPr>
          <p:cNvPr id="8" name="Picture 7">
            <a:extLst>
              <a:ext uri="{FF2B5EF4-FFF2-40B4-BE49-F238E27FC236}">
                <a16:creationId xmlns:a16="http://schemas.microsoft.com/office/drawing/2014/main" id="{4ED57B32-55C0-284C-94A3-7681372D03A8}"/>
              </a:ext>
            </a:extLst>
          </p:cNvPr>
          <p:cNvPicPr>
            <a:picLocks noChangeAspect="1"/>
          </p:cNvPicPr>
          <p:nvPr/>
        </p:nvPicPr>
        <p:blipFill>
          <a:blip r:embed="rId3"/>
          <a:stretch>
            <a:fillRect/>
          </a:stretch>
        </p:blipFill>
        <p:spPr>
          <a:xfrm>
            <a:off x="1714500" y="3806312"/>
            <a:ext cx="4310062" cy="2586037"/>
          </a:xfrm>
          <a:prstGeom prst="rect">
            <a:avLst/>
          </a:prstGeom>
        </p:spPr>
      </p:pic>
    </p:spTree>
    <p:extLst>
      <p:ext uri="{BB962C8B-B14F-4D97-AF65-F5344CB8AC3E}">
        <p14:creationId xmlns:p14="http://schemas.microsoft.com/office/powerpoint/2010/main" val="3807482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5610-ECFA-3F44-A2B2-6A188E84F7E0}"/>
              </a:ext>
            </a:extLst>
          </p:cNvPr>
          <p:cNvSpPr>
            <a:spLocks noGrp="1"/>
          </p:cNvSpPr>
          <p:nvPr>
            <p:ph type="title"/>
          </p:nvPr>
        </p:nvSpPr>
        <p:spPr>
          <a:xfrm>
            <a:off x="816864" y="228600"/>
            <a:ext cx="10871200" cy="990600"/>
          </a:xfrm>
        </p:spPr>
        <p:txBody>
          <a:bodyPr>
            <a:normAutofit/>
          </a:bodyPr>
          <a:lstStyle/>
          <a:p>
            <a:r>
              <a:rPr lang="en-US" dirty="0"/>
              <a:t>How do we know humans are the cause? </a:t>
            </a:r>
          </a:p>
        </p:txBody>
      </p:sp>
      <p:sp>
        <p:nvSpPr>
          <p:cNvPr id="3" name="Content Placeholder 2">
            <a:extLst>
              <a:ext uri="{FF2B5EF4-FFF2-40B4-BE49-F238E27FC236}">
                <a16:creationId xmlns:a16="http://schemas.microsoft.com/office/drawing/2014/main" id="{DD970587-0FD0-5E49-A931-452CBC4A50B6}"/>
              </a:ext>
            </a:extLst>
          </p:cNvPr>
          <p:cNvSpPr>
            <a:spLocks noGrp="1"/>
          </p:cNvSpPr>
          <p:nvPr>
            <p:ph sz="quarter" idx="1"/>
          </p:nvPr>
        </p:nvSpPr>
        <p:spPr/>
        <p:txBody>
          <a:bodyPr/>
          <a:lstStyle/>
          <a:p>
            <a:r>
              <a:rPr lang="en-US" dirty="0"/>
              <a:t>Here’s some Climate models put together by NASA Godard Institute for Space Science </a:t>
            </a:r>
            <a:r>
              <a:rPr lang="en-US" sz="1800" dirty="0"/>
              <a:t>(figures from </a:t>
            </a:r>
            <a:r>
              <a:rPr lang="en-US" sz="1800" dirty="0" err="1"/>
              <a:t>bloomberg</a:t>
            </a:r>
            <a:r>
              <a:rPr lang="en-US" sz="1800" dirty="0"/>
              <a:t> article in resources slide)</a:t>
            </a:r>
            <a:endParaRPr lang="en-US" dirty="0"/>
          </a:p>
        </p:txBody>
      </p:sp>
      <p:pic>
        <p:nvPicPr>
          <p:cNvPr id="5" name="Picture 4">
            <a:extLst>
              <a:ext uri="{FF2B5EF4-FFF2-40B4-BE49-F238E27FC236}">
                <a16:creationId xmlns:a16="http://schemas.microsoft.com/office/drawing/2014/main" id="{EBEB70E6-120C-7A47-A36E-A836EFB49920}"/>
              </a:ext>
            </a:extLst>
          </p:cNvPr>
          <p:cNvPicPr>
            <a:picLocks noChangeAspect="1"/>
          </p:cNvPicPr>
          <p:nvPr/>
        </p:nvPicPr>
        <p:blipFill>
          <a:blip r:embed="rId2"/>
          <a:stretch>
            <a:fillRect/>
          </a:stretch>
        </p:blipFill>
        <p:spPr>
          <a:xfrm>
            <a:off x="1781175" y="2722563"/>
            <a:ext cx="8572500" cy="3556000"/>
          </a:xfrm>
          <a:prstGeom prst="rect">
            <a:avLst/>
          </a:prstGeom>
        </p:spPr>
      </p:pic>
      <p:sp>
        <p:nvSpPr>
          <p:cNvPr id="6" name="Rectangle 5">
            <a:extLst>
              <a:ext uri="{FF2B5EF4-FFF2-40B4-BE49-F238E27FC236}">
                <a16:creationId xmlns:a16="http://schemas.microsoft.com/office/drawing/2014/main" id="{17E4F147-FD9A-5848-90CA-1FFACF9F62AB}"/>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805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0B15E-8A64-9240-A71D-9E8B3E0CB4D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B3FF8D3-3600-3E4B-B88F-9C67BE9EC0A6}"/>
              </a:ext>
            </a:extLst>
          </p:cNvPr>
          <p:cNvPicPr>
            <a:picLocks noGrp="1" noChangeAspect="1"/>
          </p:cNvPicPr>
          <p:nvPr>
            <p:ph sz="quarter" idx="1"/>
          </p:nvPr>
        </p:nvPicPr>
        <p:blipFill>
          <a:blip r:embed="rId2"/>
          <a:stretch>
            <a:fillRect/>
          </a:stretch>
        </p:blipFill>
        <p:spPr>
          <a:xfrm>
            <a:off x="1903413" y="2070100"/>
            <a:ext cx="8699500" cy="3556000"/>
          </a:xfrm>
        </p:spPr>
      </p:pic>
      <p:sp>
        <p:nvSpPr>
          <p:cNvPr id="6" name="Rectangle 5">
            <a:extLst>
              <a:ext uri="{FF2B5EF4-FFF2-40B4-BE49-F238E27FC236}">
                <a16:creationId xmlns:a16="http://schemas.microsoft.com/office/drawing/2014/main" id="{440AF5B3-D36F-294B-BB6C-1CB7F66BCE28}"/>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098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44F2D-C1B3-5F45-A8E7-234291F7482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CE4733B-9825-7C4E-9AAB-E57DF1234298}"/>
              </a:ext>
            </a:extLst>
          </p:cNvPr>
          <p:cNvPicPr>
            <a:picLocks noGrp="1" noChangeAspect="1"/>
          </p:cNvPicPr>
          <p:nvPr>
            <p:ph sz="quarter" idx="1"/>
          </p:nvPr>
        </p:nvPicPr>
        <p:blipFill>
          <a:blip r:embed="rId2"/>
          <a:stretch>
            <a:fillRect/>
          </a:stretch>
        </p:blipFill>
        <p:spPr>
          <a:xfrm>
            <a:off x="1865313" y="2057400"/>
            <a:ext cx="8775700" cy="3581400"/>
          </a:xfrm>
        </p:spPr>
      </p:pic>
      <p:sp>
        <p:nvSpPr>
          <p:cNvPr id="6" name="Rectangle 5">
            <a:extLst>
              <a:ext uri="{FF2B5EF4-FFF2-40B4-BE49-F238E27FC236}">
                <a16:creationId xmlns:a16="http://schemas.microsoft.com/office/drawing/2014/main" id="{E6E72261-537F-244E-8B52-CF1894C7D109}"/>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313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0BDE-F906-3749-9643-92AA3AA2163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6EC9BBA-3DCA-464E-96B8-C47BD3F6C484}"/>
              </a:ext>
            </a:extLst>
          </p:cNvPr>
          <p:cNvPicPr>
            <a:picLocks noGrp="1" noChangeAspect="1"/>
          </p:cNvPicPr>
          <p:nvPr>
            <p:ph sz="quarter" idx="1"/>
          </p:nvPr>
        </p:nvPicPr>
        <p:blipFill>
          <a:blip r:embed="rId2"/>
          <a:stretch>
            <a:fillRect/>
          </a:stretch>
        </p:blipFill>
        <p:spPr>
          <a:xfrm>
            <a:off x="1966913" y="2032000"/>
            <a:ext cx="8572500" cy="3632200"/>
          </a:xfrm>
        </p:spPr>
      </p:pic>
      <p:sp>
        <p:nvSpPr>
          <p:cNvPr id="6" name="Rectangle 5">
            <a:extLst>
              <a:ext uri="{FF2B5EF4-FFF2-40B4-BE49-F238E27FC236}">
                <a16:creationId xmlns:a16="http://schemas.microsoft.com/office/drawing/2014/main" id="{6B81CCA0-1398-264A-99C6-939FE09B68FC}"/>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19086-D50C-FB4E-8CA4-F8E74E16793B}"/>
              </a:ext>
            </a:extLst>
          </p:cNvPr>
          <p:cNvSpPr>
            <a:spLocks noGrp="1"/>
          </p:cNvSpPr>
          <p:nvPr>
            <p:ph type="title"/>
          </p:nvPr>
        </p:nvSpPr>
        <p:spPr/>
        <p:txBody>
          <a:bodyPr/>
          <a:lstStyle/>
          <a:p>
            <a:r>
              <a:rPr lang="en-US" dirty="0"/>
              <a:t>All natural factors falls short</a:t>
            </a:r>
          </a:p>
        </p:txBody>
      </p:sp>
      <p:pic>
        <p:nvPicPr>
          <p:cNvPr id="5" name="Content Placeholder 4">
            <a:extLst>
              <a:ext uri="{FF2B5EF4-FFF2-40B4-BE49-F238E27FC236}">
                <a16:creationId xmlns:a16="http://schemas.microsoft.com/office/drawing/2014/main" id="{FD1A9D9E-36FA-4B4E-A1A7-7582C3CA1936}"/>
              </a:ext>
            </a:extLst>
          </p:cNvPr>
          <p:cNvPicPr>
            <a:picLocks noGrp="1" noChangeAspect="1"/>
          </p:cNvPicPr>
          <p:nvPr>
            <p:ph sz="quarter" idx="1"/>
          </p:nvPr>
        </p:nvPicPr>
        <p:blipFill>
          <a:blip r:embed="rId2"/>
          <a:stretch>
            <a:fillRect/>
          </a:stretch>
        </p:blipFill>
        <p:spPr>
          <a:xfrm>
            <a:off x="1871663" y="2089150"/>
            <a:ext cx="8763000" cy="3517900"/>
          </a:xfrm>
        </p:spPr>
      </p:pic>
      <p:sp>
        <p:nvSpPr>
          <p:cNvPr id="6" name="Rectangle 5">
            <a:extLst>
              <a:ext uri="{FF2B5EF4-FFF2-40B4-BE49-F238E27FC236}">
                <a16:creationId xmlns:a16="http://schemas.microsoft.com/office/drawing/2014/main" id="{8DEE463E-EB19-D748-AAAD-D4AA70C80BFE}"/>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728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F443-078E-AB4B-8011-3106981DEEB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1BC38D4-2441-CB40-9414-84CD0008683B}"/>
              </a:ext>
            </a:extLst>
          </p:cNvPr>
          <p:cNvPicPr>
            <a:picLocks noGrp="1" noChangeAspect="1"/>
          </p:cNvPicPr>
          <p:nvPr>
            <p:ph sz="quarter" idx="1"/>
          </p:nvPr>
        </p:nvPicPr>
        <p:blipFill>
          <a:blip r:embed="rId2"/>
          <a:stretch>
            <a:fillRect/>
          </a:stretch>
        </p:blipFill>
        <p:spPr>
          <a:xfrm>
            <a:off x="1820863" y="2057400"/>
            <a:ext cx="8864600" cy="3581400"/>
          </a:xfrm>
        </p:spPr>
      </p:pic>
      <p:sp>
        <p:nvSpPr>
          <p:cNvPr id="6" name="Rectangle 5">
            <a:extLst>
              <a:ext uri="{FF2B5EF4-FFF2-40B4-BE49-F238E27FC236}">
                <a16:creationId xmlns:a16="http://schemas.microsoft.com/office/drawing/2014/main" id="{099041C6-AB56-8846-B8BC-F82C5ABB6978}"/>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688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F443-078E-AB4B-8011-3106981DEEB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BC27C2A-C1E9-5044-9C09-51A5AB249082}"/>
              </a:ext>
            </a:extLst>
          </p:cNvPr>
          <p:cNvPicPr>
            <a:picLocks noGrp="1" noChangeAspect="1"/>
          </p:cNvPicPr>
          <p:nvPr>
            <p:ph sz="quarter" idx="1"/>
          </p:nvPr>
        </p:nvPicPr>
        <p:blipFill>
          <a:blip r:embed="rId2"/>
          <a:stretch>
            <a:fillRect/>
          </a:stretch>
        </p:blipFill>
        <p:spPr>
          <a:xfrm>
            <a:off x="1839913" y="2063750"/>
            <a:ext cx="8826500" cy="3568700"/>
          </a:xfrm>
        </p:spPr>
      </p:pic>
      <p:sp>
        <p:nvSpPr>
          <p:cNvPr id="6" name="Rectangle 5">
            <a:extLst>
              <a:ext uri="{FF2B5EF4-FFF2-40B4-BE49-F238E27FC236}">
                <a16:creationId xmlns:a16="http://schemas.microsoft.com/office/drawing/2014/main" id="{690FE6C5-0F05-2342-9052-73C00D15A4D0}"/>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379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6A02-F5E6-A949-A26D-0550C35EE1F7}"/>
              </a:ext>
            </a:extLst>
          </p:cNvPr>
          <p:cNvSpPr>
            <a:spLocks noGrp="1"/>
          </p:cNvSpPr>
          <p:nvPr>
            <p:ph type="title"/>
          </p:nvPr>
        </p:nvSpPr>
        <p:spPr/>
        <p:txBody>
          <a:bodyPr/>
          <a:lstStyle/>
          <a:p>
            <a:r>
              <a:rPr lang="en-US" dirty="0"/>
              <a:t>Hi! I’m Rose </a:t>
            </a:r>
            <a:r>
              <a:rPr lang="en-US" dirty="0">
                <a:sym typeface="Wingdings" pitchFamily="2" charset="2"/>
              </a:rPr>
              <a:t></a:t>
            </a:r>
            <a:endParaRPr lang="en-US" dirty="0"/>
          </a:p>
        </p:txBody>
      </p:sp>
      <p:sp>
        <p:nvSpPr>
          <p:cNvPr id="3" name="Content Placeholder 2">
            <a:extLst>
              <a:ext uri="{FF2B5EF4-FFF2-40B4-BE49-F238E27FC236}">
                <a16:creationId xmlns:a16="http://schemas.microsoft.com/office/drawing/2014/main" id="{9898F188-7D2C-3E42-A880-76713F0929CD}"/>
              </a:ext>
            </a:extLst>
          </p:cNvPr>
          <p:cNvSpPr>
            <a:spLocks noGrp="1"/>
          </p:cNvSpPr>
          <p:nvPr>
            <p:ph sz="quarter" idx="1"/>
          </p:nvPr>
        </p:nvSpPr>
        <p:spPr/>
        <p:txBody>
          <a:bodyPr/>
          <a:lstStyle/>
          <a:p>
            <a:r>
              <a:rPr lang="en-US" dirty="0"/>
              <a:t>How I got into science</a:t>
            </a:r>
          </a:p>
          <a:p>
            <a:pPr lvl="1"/>
            <a:r>
              <a:rPr lang="en-US" dirty="0"/>
              <a:t>Elementary school teacher</a:t>
            </a:r>
          </a:p>
          <a:p>
            <a:pPr lvl="1"/>
            <a:r>
              <a:rPr lang="en-US" dirty="0"/>
              <a:t>Finding Geology</a:t>
            </a:r>
          </a:p>
          <a:p>
            <a:pPr lvl="1"/>
            <a:r>
              <a:rPr lang="en-US" dirty="0"/>
              <a:t>Switching specialties in Graduate School</a:t>
            </a:r>
          </a:p>
          <a:p>
            <a:pPr lvl="1"/>
            <a:r>
              <a:rPr lang="en-US" dirty="0"/>
              <a:t>Now 4</a:t>
            </a:r>
            <a:r>
              <a:rPr lang="en-US" baseline="30000" dirty="0"/>
              <a:t>th</a:t>
            </a:r>
            <a:r>
              <a:rPr lang="en-US" dirty="0"/>
              <a:t> year of my PhD!</a:t>
            </a:r>
          </a:p>
          <a:p>
            <a:pPr lvl="1"/>
            <a:r>
              <a:rPr lang="en-US" dirty="0"/>
              <a:t>For fun things I do:</a:t>
            </a:r>
          </a:p>
          <a:p>
            <a:pPr lvl="2"/>
            <a:r>
              <a:rPr lang="en-US" dirty="0"/>
              <a:t>I have a dog</a:t>
            </a:r>
          </a:p>
          <a:p>
            <a:pPr lvl="2"/>
            <a:r>
              <a:rPr lang="en-US" dirty="0"/>
              <a:t>I read, ski, cook, and play tennis!</a:t>
            </a:r>
          </a:p>
        </p:txBody>
      </p:sp>
      <p:sp>
        <p:nvSpPr>
          <p:cNvPr id="4" name="Rectangle 3">
            <a:extLst>
              <a:ext uri="{FF2B5EF4-FFF2-40B4-BE49-F238E27FC236}">
                <a16:creationId xmlns:a16="http://schemas.microsoft.com/office/drawing/2014/main" id="{A894F0FC-BFF9-7243-A2E8-B807F6E24E54}"/>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0E89B81-2BD9-2947-9E54-DCBA07B1BF9D}"/>
              </a:ext>
            </a:extLst>
          </p:cNvPr>
          <p:cNvPicPr>
            <a:picLocks noChangeAspect="1"/>
          </p:cNvPicPr>
          <p:nvPr/>
        </p:nvPicPr>
        <p:blipFill>
          <a:blip r:embed="rId2"/>
          <a:stretch>
            <a:fillRect/>
          </a:stretch>
        </p:blipFill>
        <p:spPr>
          <a:xfrm>
            <a:off x="9111672" y="206761"/>
            <a:ext cx="2788775" cy="3718367"/>
          </a:xfrm>
          <a:prstGeom prst="rect">
            <a:avLst/>
          </a:prstGeom>
        </p:spPr>
      </p:pic>
      <p:pic>
        <p:nvPicPr>
          <p:cNvPr id="8" name="Picture 7">
            <a:extLst>
              <a:ext uri="{FF2B5EF4-FFF2-40B4-BE49-F238E27FC236}">
                <a16:creationId xmlns:a16="http://schemas.microsoft.com/office/drawing/2014/main" id="{BF05A950-AB31-1548-9737-EB61F1922ABE}"/>
              </a:ext>
            </a:extLst>
          </p:cNvPr>
          <p:cNvPicPr>
            <a:picLocks noChangeAspect="1"/>
          </p:cNvPicPr>
          <p:nvPr/>
        </p:nvPicPr>
        <p:blipFill>
          <a:blip r:embed="rId3"/>
          <a:stretch>
            <a:fillRect/>
          </a:stretch>
        </p:blipFill>
        <p:spPr>
          <a:xfrm>
            <a:off x="7152793" y="3396687"/>
            <a:ext cx="4332790" cy="3249593"/>
          </a:xfrm>
          <a:prstGeom prst="rect">
            <a:avLst/>
          </a:prstGeom>
        </p:spPr>
      </p:pic>
      <p:pic>
        <p:nvPicPr>
          <p:cNvPr id="10" name="Picture 9">
            <a:extLst>
              <a:ext uri="{FF2B5EF4-FFF2-40B4-BE49-F238E27FC236}">
                <a16:creationId xmlns:a16="http://schemas.microsoft.com/office/drawing/2014/main" id="{553FC6F4-C005-AD49-AFDB-3F7EB2A465A7}"/>
              </a:ext>
            </a:extLst>
          </p:cNvPr>
          <p:cNvPicPr>
            <a:picLocks noChangeAspect="1"/>
          </p:cNvPicPr>
          <p:nvPr/>
        </p:nvPicPr>
        <p:blipFill>
          <a:blip r:embed="rId4"/>
          <a:stretch>
            <a:fillRect/>
          </a:stretch>
        </p:blipFill>
        <p:spPr>
          <a:xfrm>
            <a:off x="6303154" y="302132"/>
            <a:ext cx="2596135" cy="2596135"/>
          </a:xfrm>
          <a:prstGeom prst="rect">
            <a:avLst/>
          </a:prstGeom>
        </p:spPr>
      </p:pic>
    </p:spTree>
    <p:extLst>
      <p:ext uri="{BB962C8B-B14F-4D97-AF65-F5344CB8AC3E}">
        <p14:creationId xmlns:p14="http://schemas.microsoft.com/office/powerpoint/2010/main" val="40864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F443-078E-AB4B-8011-3106981DEEB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81E054-2BE7-2547-8782-52EB762A10D9}"/>
              </a:ext>
            </a:extLst>
          </p:cNvPr>
          <p:cNvPicPr>
            <a:picLocks noGrp="1" noChangeAspect="1"/>
          </p:cNvPicPr>
          <p:nvPr>
            <p:ph sz="quarter" idx="1"/>
          </p:nvPr>
        </p:nvPicPr>
        <p:blipFill>
          <a:blip r:embed="rId2"/>
          <a:stretch>
            <a:fillRect/>
          </a:stretch>
        </p:blipFill>
        <p:spPr>
          <a:xfrm>
            <a:off x="1909763" y="2032000"/>
            <a:ext cx="8686800" cy="3632200"/>
          </a:xfrm>
        </p:spPr>
      </p:pic>
      <p:sp>
        <p:nvSpPr>
          <p:cNvPr id="6" name="Rectangle 5">
            <a:extLst>
              <a:ext uri="{FF2B5EF4-FFF2-40B4-BE49-F238E27FC236}">
                <a16:creationId xmlns:a16="http://schemas.microsoft.com/office/drawing/2014/main" id="{EAC3FCF5-5E99-9D43-841F-DFB76E140BBC}"/>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326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849E-0EFD-B342-90B7-7154ABB1E616}"/>
              </a:ext>
            </a:extLst>
          </p:cNvPr>
          <p:cNvSpPr>
            <a:spLocks noGrp="1"/>
          </p:cNvSpPr>
          <p:nvPr>
            <p:ph type="title"/>
          </p:nvPr>
        </p:nvSpPr>
        <p:spPr/>
        <p:txBody>
          <a:bodyPr/>
          <a:lstStyle/>
          <a:p>
            <a:r>
              <a:rPr lang="en-US" dirty="0"/>
              <a:t>What does this mean for New England?</a:t>
            </a:r>
          </a:p>
        </p:txBody>
      </p:sp>
      <p:pic>
        <p:nvPicPr>
          <p:cNvPr id="6" name="Content Placeholder 5">
            <a:extLst>
              <a:ext uri="{FF2B5EF4-FFF2-40B4-BE49-F238E27FC236}">
                <a16:creationId xmlns:a16="http://schemas.microsoft.com/office/drawing/2014/main" id="{519EF719-967C-A54D-99EA-A5D0B5FF1107}"/>
              </a:ext>
            </a:extLst>
          </p:cNvPr>
          <p:cNvPicPr>
            <a:picLocks noGrp="1" noChangeAspect="1"/>
          </p:cNvPicPr>
          <p:nvPr>
            <p:ph sz="quarter" idx="1"/>
          </p:nvPr>
        </p:nvPicPr>
        <p:blipFill>
          <a:blip r:embed="rId3"/>
          <a:stretch>
            <a:fillRect/>
          </a:stretch>
        </p:blipFill>
        <p:spPr>
          <a:xfrm>
            <a:off x="1916113" y="2051050"/>
            <a:ext cx="8674100" cy="3594100"/>
          </a:xfrm>
        </p:spPr>
      </p:pic>
      <p:sp>
        <p:nvSpPr>
          <p:cNvPr id="4" name="Rectangle 3">
            <a:extLst>
              <a:ext uri="{FF2B5EF4-FFF2-40B4-BE49-F238E27FC236}">
                <a16:creationId xmlns:a16="http://schemas.microsoft.com/office/drawing/2014/main" id="{302EA1DE-BB71-204D-96BB-DF6BB1A0E342}"/>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E65F7F7-A4EE-884F-AA1A-DA11EF5684DA}"/>
              </a:ext>
            </a:extLst>
          </p:cNvPr>
          <p:cNvSpPr/>
          <p:nvPr/>
        </p:nvSpPr>
        <p:spPr>
          <a:xfrm>
            <a:off x="11345119" y="63448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769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AC9F-664D-9B4C-9F52-BBDF67BFC2E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9ADE2E3-35A6-934D-9505-4798B8386FC1}"/>
              </a:ext>
            </a:extLst>
          </p:cNvPr>
          <p:cNvPicPr>
            <a:picLocks noGrp="1" noChangeAspect="1"/>
          </p:cNvPicPr>
          <p:nvPr>
            <p:ph sz="quarter" idx="1"/>
          </p:nvPr>
        </p:nvPicPr>
        <p:blipFill>
          <a:blip r:embed="rId2"/>
          <a:stretch>
            <a:fillRect/>
          </a:stretch>
        </p:blipFill>
        <p:spPr>
          <a:xfrm>
            <a:off x="1947863" y="1987550"/>
            <a:ext cx="8610600" cy="3721100"/>
          </a:xfrm>
        </p:spPr>
      </p:pic>
      <p:sp>
        <p:nvSpPr>
          <p:cNvPr id="7" name="Rectangle 6">
            <a:extLst>
              <a:ext uri="{FF2B5EF4-FFF2-40B4-BE49-F238E27FC236}">
                <a16:creationId xmlns:a16="http://schemas.microsoft.com/office/drawing/2014/main" id="{280D3402-0135-1C4A-B60A-539EF8814EE7}"/>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314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AC9F-664D-9B4C-9F52-BBDF67BFC2E2}"/>
              </a:ext>
            </a:extLst>
          </p:cNvPr>
          <p:cNvSpPr>
            <a:spLocks noGrp="1"/>
          </p:cNvSpPr>
          <p:nvPr>
            <p:ph type="title"/>
          </p:nvPr>
        </p:nvSpPr>
        <p:spPr>
          <a:xfrm>
            <a:off x="328613" y="228600"/>
            <a:ext cx="11863387" cy="990600"/>
          </a:xfrm>
        </p:spPr>
        <p:txBody>
          <a:bodyPr>
            <a:noAutofit/>
          </a:bodyPr>
          <a:lstStyle/>
          <a:p>
            <a:pPr algn="ctr"/>
            <a:r>
              <a:rPr lang="en-US" sz="3600" dirty="0"/>
              <a:t>ATMOSPHERIC CO</a:t>
            </a:r>
            <a:r>
              <a:rPr lang="en-US" sz="3600" baseline="-25000" dirty="0"/>
              <a:t>2</a:t>
            </a:r>
            <a:r>
              <a:rPr lang="en-US" sz="3600" dirty="0"/>
              <a:t> IS 40% HIGHER THAN IT WAS IN 1970!!</a:t>
            </a:r>
          </a:p>
        </p:txBody>
      </p:sp>
      <p:pic>
        <p:nvPicPr>
          <p:cNvPr id="5" name="Content Placeholder 4">
            <a:extLst>
              <a:ext uri="{FF2B5EF4-FFF2-40B4-BE49-F238E27FC236}">
                <a16:creationId xmlns:a16="http://schemas.microsoft.com/office/drawing/2014/main" id="{D9ADE2E3-35A6-934D-9505-4798B8386FC1}"/>
              </a:ext>
            </a:extLst>
          </p:cNvPr>
          <p:cNvPicPr>
            <a:picLocks noGrp="1" noChangeAspect="1"/>
          </p:cNvPicPr>
          <p:nvPr>
            <p:ph sz="quarter" idx="1"/>
          </p:nvPr>
        </p:nvPicPr>
        <p:blipFill>
          <a:blip r:embed="rId2"/>
          <a:stretch>
            <a:fillRect/>
          </a:stretch>
        </p:blipFill>
        <p:spPr>
          <a:xfrm>
            <a:off x="1947863" y="1987550"/>
            <a:ext cx="8610600" cy="3721100"/>
          </a:xfrm>
        </p:spPr>
      </p:pic>
      <p:sp>
        <p:nvSpPr>
          <p:cNvPr id="6" name="Rectangle 5">
            <a:extLst>
              <a:ext uri="{FF2B5EF4-FFF2-40B4-BE49-F238E27FC236}">
                <a16:creationId xmlns:a16="http://schemas.microsoft.com/office/drawing/2014/main" id="{A3DCA5F9-763E-F74F-91BD-FF9367AF513E}"/>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665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AC9F-664D-9B4C-9F52-BBDF67BFC2E2}"/>
              </a:ext>
            </a:extLst>
          </p:cNvPr>
          <p:cNvSpPr>
            <a:spLocks noGrp="1"/>
          </p:cNvSpPr>
          <p:nvPr>
            <p:ph type="title"/>
          </p:nvPr>
        </p:nvSpPr>
        <p:spPr/>
        <p:txBody>
          <a:bodyPr/>
          <a:lstStyle/>
          <a:p>
            <a:r>
              <a:rPr lang="en-US" dirty="0"/>
              <a:t>All human factors line up with observations</a:t>
            </a:r>
          </a:p>
        </p:txBody>
      </p:sp>
      <p:pic>
        <p:nvPicPr>
          <p:cNvPr id="5" name="Content Placeholder 4">
            <a:extLst>
              <a:ext uri="{FF2B5EF4-FFF2-40B4-BE49-F238E27FC236}">
                <a16:creationId xmlns:a16="http://schemas.microsoft.com/office/drawing/2014/main" id="{FF081281-E187-7049-910F-4EA07C22CD27}"/>
              </a:ext>
            </a:extLst>
          </p:cNvPr>
          <p:cNvPicPr>
            <a:picLocks noGrp="1" noChangeAspect="1"/>
          </p:cNvPicPr>
          <p:nvPr>
            <p:ph sz="quarter" idx="1"/>
          </p:nvPr>
        </p:nvPicPr>
        <p:blipFill>
          <a:blip r:embed="rId2"/>
          <a:stretch>
            <a:fillRect/>
          </a:stretch>
        </p:blipFill>
        <p:spPr>
          <a:xfrm>
            <a:off x="1897063" y="1949450"/>
            <a:ext cx="8712200" cy="3797300"/>
          </a:xfrm>
        </p:spPr>
      </p:pic>
      <p:sp>
        <p:nvSpPr>
          <p:cNvPr id="6" name="Rectangle 5">
            <a:extLst>
              <a:ext uri="{FF2B5EF4-FFF2-40B4-BE49-F238E27FC236}">
                <a16:creationId xmlns:a16="http://schemas.microsoft.com/office/drawing/2014/main" id="{86ED57EE-620B-4248-A515-AF0CB1BA7A1C}"/>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639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AC9F-664D-9B4C-9F52-BBDF67BFC2E2}"/>
              </a:ext>
            </a:extLst>
          </p:cNvPr>
          <p:cNvSpPr>
            <a:spLocks noGrp="1"/>
          </p:cNvSpPr>
          <p:nvPr>
            <p:ph type="title"/>
          </p:nvPr>
        </p:nvSpPr>
        <p:spPr/>
        <p:txBody>
          <a:bodyPr/>
          <a:lstStyle/>
          <a:p>
            <a:r>
              <a:rPr lang="en-US" dirty="0"/>
              <a:t>What does this mean for New England?</a:t>
            </a:r>
          </a:p>
        </p:txBody>
      </p:sp>
      <p:sp>
        <p:nvSpPr>
          <p:cNvPr id="3" name="Content Placeholder 2">
            <a:extLst>
              <a:ext uri="{FF2B5EF4-FFF2-40B4-BE49-F238E27FC236}">
                <a16:creationId xmlns:a16="http://schemas.microsoft.com/office/drawing/2014/main" id="{876CF293-1C1A-DE48-8B41-1232072716CF}"/>
              </a:ext>
            </a:extLst>
          </p:cNvPr>
          <p:cNvSpPr>
            <a:spLocks noGrp="1"/>
          </p:cNvSpPr>
          <p:nvPr>
            <p:ph sz="quarter" idx="1"/>
          </p:nvPr>
        </p:nvSpPr>
        <p:spPr>
          <a:xfrm>
            <a:off x="816864" y="1600200"/>
            <a:ext cx="10871200" cy="4495800"/>
          </a:xfrm>
        </p:spPr>
        <p:txBody>
          <a:bodyPr/>
          <a:lstStyle/>
          <a:p>
            <a:r>
              <a:rPr lang="en-US" dirty="0"/>
              <a:t>Heat Waves</a:t>
            </a:r>
          </a:p>
          <a:p>
            <a:endParaRPr lang="en-US" dirty="0"/>
          </a:p>
          <a:p>
            <a:pPr marL="0" indent="0">
              <a:buNone/>
            </a:pPr>
            <a:endParaRPr lang="en-US" dirty="0"/>
          </a:p>
        </p:txBody>
      </p:sp>
      <p:sp>
        <p:nvSpPr>
          <p:cNvPr id="4" name="TextBox 3">
            <a:extLst>
              <a:ext uri="{FF2B5EF4-FFF2-40B4-BE49-F238E27FC236}">
                <a16:creationId xmlns:a16="http://schemas.microsoft.com/office/drawing/2014/main" id="{C9039593-7A54-1340-9529-BFAD7BB077DF}"/>
              </a:ext>
            </a:extLst>
          </p:cNvPr>
          <p:cNvSpPr txBox="1"/>
          <p:nvPr/>
        </p:nvSpPr>
        <p:spPr>
          <a:xfrm>
            <a:off x="816864" y="5726668"/>
            <a:ext cx="3207096" cy="369332"/>
          </a:xfrm>
          <a:prstGeom prst="rect">
            <a:avLst/>
          </a:prstGeom>
          <a:noFill/>
        </p:spPr>
        <p:txBody>
          <a:bodyPr wrap="none" rtlCol="0">
            <a:spAutoFit/>
          </a:bodyPr>
          <a:lstStyle/>
          <a:p>
            <a:r>
              <a:rPr lang="en-US" dirty="0">
                <a:solidFill>
                  <a:schemeClr val="bg1"/>
                </a:solidFill>
              </a:rPr>
              <a:t>US National Climate Assessment</a:t>
            </a:r>
          </a:p>
        </p:txBody>
      </p:sp>
      <p:pic>
        <p:nvPicPr>
          <p:cNvPr id="9" name="Picture 8">
            <a:extLst>
              <a:ext uri="{FF2B5EF4-FFF2-40B4-BE49-F238E27FC236}">
                <a16:creationId xmlns:a16="http://schemas.microsoft.com/office/drawing/2014/main" id="{645D33BA-7616-E74E-9BD8-81673A159AB3}"/>
              </a:ext>
            </a:extLst>
          </p:cNvPr>
          <p:cNvPicPr>
            <a:picLocks noChangeAspect="1"/>
          </p:cNvPicPr>
          <p:nvPr/>
        </p:nvPicPr>
        <p:blipFill>
          <a:blip r:embed="rId2"/>
          <a:stretch>
            <a:fillRect/>
          </a:stretch>
        </p:blipFill>
        <p:spPr>
          <a:xfrm>
            <a:off x="5765707" y="1600200"/>
            <a:ext cx="4564156" cy="4499458"/>
          </a:xfrm>
          <a:prstGeom prst="rect">
            <a:avLst/>
          </a:prstGeom>
        </p:spPr>
      </p:pic>
      <p:sp>
        <p:nvSpPr>
          <p:cNvPr id="11" name="TextBox 10">
            <a:extLst>
              <a:ext uri="{FF2B5EF4-FFF2-40B4-BE49-F238E27FC236}">
                <a16:creationId xmlns:a16="http://schemas.microsoft.com/office/drawing/2014/main" id="{76FBFC67-A249-E540-8F5A-C1D6E05CDB6F}"/>
              </a:ext>
            </a:extLst>
          </p:cNvPr>
          <p:cNvSpPr txBox="1"/>
          <p:nvPr/>
        </p:nvSpPr>
        <p:spPr>
          <a:xfrm>
            <a:off x="9423307" y="6107668"/>
            <a:ext cx="1035144" cy="369332"/>
          </a:xfrm>
          <a:prstGeom prst="rect">
            <a:avLst/>
          </a:prstGeom>
          <a:noFill/>
        </p:spPr>
        <p:txBody>
          <a:bodyPr wrap="square" rtlCol="0">
            <a:spAutoFit/>
          </a:bodyPr>
          <a:lstStyle/>
          <a:p>
            <a:r>
              <a:rPr lang="en-US" dirty="0">
                <a:solidFill>
                  <a:schemeClr val="bg1"/>
                </a:solidFill>
              </a:rPr>
              <a:t>US NCA</a:t>
            </a:r>
          </a:p>
        </p:txBody>
      </p:sp>
      <p:sp>
        <p:nvSpPr>
          <p:cNvPr id="13" name="Rectangle 12">
            <a:extLst>
              <a:ext uri="{FF2B5EF4-FFF2-40B4-BE49-F238E27FC236}">
                <a16:creationId xmlns:a16="http://schemas.microsoft.com/office/drawing/2014/main" id="{011D834F-D687-5246-A077-517C4C1DADDC}"/>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420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AC9F-664D-9B4C-9F52-BBDF67BFC2E2}"/>
              </a:ext>
            </a:extLst>
          </p:cNvPr>
          <p:cNvSpPr>
            <a:spLocks noGrp="1"/>
          </p:cNvSpPr>
          <p:nvPr>
            <p:ph type="title"/>
          </p:nvPr>
        </p:nvSpPr>
        <p:spPr/>
        <p:txBody>
          <a:bodyPr/>
          <a:lstStyle/>
          <a:p>
            <a:r>
              <a:rPr lang="en-US" dirty="0"/>
              <a:t>What does this mean for New England?</a:t>
            </a:r>
          </a:p>
        </p:txBody>
      </p:sp>
      <p:sp>
        <p:nvSpPr>
          <p:cNvPr id="3" name="Content Placeholder 2">
            <a:extLst>
              <a:ext uri="{FF2B5EF4-FFF2-40B4-BE49-F238E27FC236}">
                <a16:creationId xmlns:a16="http://schemas.microsoft.com/office/drawing/2014/main" id="{876CF293-1C1A-DE48-8B41-1232072716CF}"/>
              </a:ext>
            </a:extLst>
          </p:cNvPr>
          <p:cNvSpPr>
            <a:spLocks noGrp="1"/>
          </p:cNvSpPr>
          <p:nvPr>
            <p:ph sz="quarter" idx="1"/>
          </p:nvPr>
        </p:nvSpPr>
        <p:spPr>
          <a:xfrm>
            <a:off x="816864" y="1600200"/>
            <a:ext cx="10871200" cy="4495800"/>
          </a:xfrm>
        </p:spPr>
        <p:txBody>
          <a:bodyPr/>
          <a:lstStyle/>
          <a:p>
            <a:r>
              <a:rPr lang="en-US" dirty="0"/>
              <a:t>Heat Waves</a:t>
            </a:r>
          </a:p>
          <a:p>
            <a:r>
              <a:rPr lang="en-US" dirty="0"/>
              <a:t>Coastal Flooding</a:t>
            </a:r>
          </a:p>
          <a:p>
            <a:pPr lvl="1"/>
            <a:r>
              <a:rPr lang="en-US" dirty="0"/>
              <a:t>Sea level rise</a:t>
            </a:r>
          </a:p>
          <a:p>
            <a:pPr lvl="1"/>
            <a:r>
              <a:rPr lang="en-US" dirty="0"/>
              <a:t>Storms</a:t>
            </a:r>
          </a:p>
          <a:p>
            <a:endParaRPr lang="en-US" dirty="0"/>
          </a:p>
          <a:p>
            <a:pPr marL="0" indent="0">
              <a:buNone/>
            </a:pPr>
            <a:endParaRPr lang="en-US" dirty="0"/>
          </a:p>
        </p:txBody>
      </p:sp>
      <p:sp>
        <p:nvSpPr>
          <p:cNvPr id="4" name="TextBox 3">
            <a:extLst>
              <a:ext uri="{FF2B5EF4-FFF2-40B4-BE49-F238E27FC236}">
                <a16:creationId xmlns:a16="http://schemas.microsoft.com/office/drawing/2014/main" id="{C9039593-7A54-1340-9529-BFAD7BB077DF}"/>
              </a:ext>
            </a:extLst>
          </p:cNvPr>
          <p:cNvSpPr txBox="1"/>
          <p:nvPr/>
        </p:nvSpPr>
        <p:spPr>
          <a:xfrm>
            <a:off x="816864" y="5726668"/>
            <a:ext cx="3207096" cy="369332"/>
          </a:xfrm>
          <a:prstGeom prst="rect">
            <a:avLst/>
          </a:prstGeom>
          <a:noFill/>
        </p:spPr>
        <p:txBody>
          <a:bodyPr wrap="none" rtlCol="0">
            <a:spAutoFit/>
          </a:bodyPr>
          <a:lstStyle/>
          <a:p>
            <a:r>
              <a:rPr lang="en-US" dirty="0">
                <a:solidFill>
                  <a:schemeClr val="bg1"/>
                </a:solidFill>
              </a:rPr>
              <a:t>US National Climate Assessment</a:t>
            </a:r>
          </a:p>
        </p:txBody>
      </p:sp>
      <p:pic>
        <p:nvPicPr>
          <p:cNvPr id="6" name="Picture 5">
            <a:extLst>
              <a:ext uri="{FF2B5EF4-FFF2-40B4-BE49-F238E27FC236}">
                <a16:creationId xmlns:a16="http://schemas.microsoft.com/office/drawing/2014/main" id="{3D3C20C7-4817-D644-9F72-899EDD7CC05F}"/>
              </a:ext>
            </a:extLst>
          </p:cNvPr>
          <p:cNvPicPr>
            <a:picLocks noChangeAspect="1"/>
          </p:cNvPicPr>
          <p:nvPr/>
        </p:nvPicPr>
        <p:blipFill>
          <a:blip r:embed="rId2"/>
          <a:stretch>
            <a:fillRect/>
          </a:stretch>
        </p:blipFill>
        <p:spPr>
          <a:xfrm>
            <a:off x="5408613" y="2170181"/>
            <a:ext cx="5284788" cy="2971917"/>
          </a:xfrm>
          <a:prstGeom prst="rect">
            <a:avLst/>
          </a:prstGeom>
        </p:spPr>
      </p:pic>
      <p:sp>
        <p:nvSpPr>
          <p:cNvPr id="7" name="TextBox 6">
            <a:extLst>
              <a:ext uri="{FF2B5EF4-FFF2-40B4-BE49-F238E27FC236}">
                <a16:creationId xmlns:a16="http://schemas.microsoft.com/office/drawing/2014/main" id="{81BFECF4-BFBF-134D-81A5-35409178E374}"/>
              </a:ext>
            </a:extLst>
          </p:cNvPr>
          <p:cNvSpPr txBox="1"/>
          <p:nvPr/>
        </p:nvSpPr>
        <p:spPr>
          <a:xfrm>
            <a:off x="9942171" y="4772766"/>
            <a:ext cx="787395" cy="369332"/>
          </a:xfrm>
          <a:prstGeom prst="rect">
            <a:avLst/>
          </a:prstGeom>
          <a:noFill/>
        </p:spPr>
        <p:txBody>
          <a:bodyPr wrap="square" rtlCol="0">
            <a:spAutoFit/>
          </a:bodyPr>
          <a:lstStyle/>
          <a:p>
            <a:r>
              <a:rPr lang="en-US" dirty="0"/>
              <a:t>WBUR</a:t>
            </a:r>
          </a:p>
        </p:txBody>
      </p:sp>
      <p:sp>
        <p:nvSpPr>
          <p:cNvPr id="18" name="Rectangle 17">
            <a:extLst>
              <a:ext uri="{FF2B5EF4-FFF2-40B4-BE49-F238E27FC236}">
                <a16:creationId xmlns:a16="http://schemas.microsoft.com/office/drawing/2014/main" id="{AD4D8608-EAAC-C940-9C2A-8992D38C6C6A}"/>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941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D159-2767-6E4D-A535-CE624E216CAD}"/>
              </a:ext>
            </a:extLst>
          </p:cNvPr>
          <p:cNvSpPr>
            <a:spLocks noGrp="1"/>
          </p:cNvSpPr>
          <p:nvPr>
            <p:ph type="title"/>
          </p:nvPr>
        </p:nvSpPr>
        <p:spPr/>
        <p:txBody>
          <a:bodyPr/>
          <a:lstStyle/>
          <a:p>
            <a:r>
              <a:rPr lang="en-US" dirty="0"/>
              <a:t>Sea level rise in Woods Hole</a:t>
            </a:r>
          </a:p>
        </p:txBody>
      </p:sp>
      <p:pic>
        <p:nvPicPr>
          <p:cNvPr id="6" name="Content Placeholder 5">
            <a:extLst>
              <a:ext uri="{FF2B5EF4-FFF2-40B4-BE49-F238E27FC236}">
                <a16:creationId xmlns:a16="http://schemas.microsoft.com/office/drawing/2014/main" id="{8F1E7999-15FE-1C47-8ADA-78CDB564FA3B}"/>
              </a:ext>
            </a:extLst>
          </p:cNvPr>
          <p:cNvPicPr>
            <a:picLocks noGrp="1" noChangeAspect="1"/>
          </p:cNvPicPr>
          <p:nvPr>
            <p:ph sz="quarter" idx="1"/>
          </p:nvPr>
        </p:nvPicPr>
        <p:blipFill>
          <a:blip r:embed="rId3"/>
          <a:stretch>
            <a:fillRect/>
          </a:stretch>
        </p:blipFill>
        <p:spPr>
          <a:xfrm>
            <a:off x="550863" y="4648200"/>
            <a:ext cx="4318000" cy="2044700"/>
          </a:xfrm>
        </p:spPr>
      </p:pic>
      <p:pic>
        <p:nvPicPr>
          <p:cNvPr id="4" name="Picture 1" descr="page7image224901232">
            <a:extLst>
              <a:ext uri="{FF2B5EF4-FFF2-40B4-BE49-F238E27FC236}">
                <a16:creationId xmlns:a16="http://schemas.microsoft.com/office/drawing/2014/main" id="{16649E51-AA0E-774D-9364-7BC858BE5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64" y="1600200"/>
            <a:ext cx="5020374" cy="2950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FB368E-71AB-6D49-8EC4-E7BE504E0E4E}"/>
              </a:ext>
            </a:extLst>
          </p:cNvPr>
          <p:cNvSpPr txBox="1"/>
          <p:nvPr/>
        </p:nvSpPr>
        <p:spPr>
          <a:xfrm>
            <a:off x="490492" y="4045205"/>
            <a:ext cx="652743" cy="369332"/>
          </a:xfrm>
          <a:prstGeom prst="rect">
            <a:avLst/>
          </a:prstGeom>
          <a:noFill/>
        </p:spPr>
        <p:txBody>
          <a:bodyPr wrap="none" rtlCol="0">
            <a:spAutoFit/>
          </a:bodyPr>
          <a:lstStyle/>
          <a:p>
            <a:r>
              <a:rPr lang="en-US" dirty="0">
                <a:solidFill>
                  <a:srgbClr val="FFCB02"/>
                </a:solidFill>
              </a:rPr>
              <a:t>1990</a:t>
            </a:r>
          </a:p>
        </p:txBody>
      </p:sp>
      <p:pic>
        <p:nvPicPr>
          <p:cNvPr id="9" name="Picture 8">
            <a:extLst>
              <a:ext uri="{FF2B5EF4-FFF2-40B4-BE49-F238E27FC236}">
                <a16:creationId xmlns:a16="http://schemas.microsoft.com/office/drawing/2014/main" id="{7F3D44FD-C981-EA40-B2D5-139DF23723B4}"/>
              </a:ext>
            </a:extLst>
          </p:cNvPr>
          <p:cNvPicPr>
            <a:picLocks noChangeAspect="1"/>
          </p:cNvPicPr>
          <p:nvPr/>
        </p:nvPicPr>
        <p:blipFill>
          <a:blip r:embed="rId5"/>
          <a:stretch>
            <a:fillRect/>
          </a:stretch>
        </p:blipFill>
        <p:spPr>
          <a:xfrm>
            <a:off x="6125228" y="1851240"/>
            <a:ext cx="5048903" cy="3092235"/>
          </a:xfrm>
          <a:prstGeom prst="rect">
            <a:avLst/>
          </a:prstGeom>
        </p:spPr>
      </p:pic>
      <p:sp>
        <p:nvSpPr>
          <p:cNvPr id="10" name="TextBox 9">
            <a:extLst>
              <a:ext uri="{FF2B5EF4-FFF2-40B4-BE49-F238E27FC236}">
                <a16:creationId xmlns:a16="http://schemas.microsoft.com/office/drawing/2014/main" id="{9288FF1B-DCA2-8549-94E0-53193D6336EF}"/>
              </a:ext>
            </a:extLst>
          </p:cNvPr>
          <p:cNvSpPr txBox="1"/>
          <p:nvPr/>
        </p:nvSpPr>
        <p:spPr>
          <a:xfrm>
            <a:off x="5743577" y="5208885"/>
            <a:ext cx="4957762" cy="1569660"/>
          </a:xfrm>
          <a:prstGeom prst="rect">
            <a:avLst/>
          </a:prstGeom>
          <a:noFill/>
        </p:spPr>
        <p:txBody>
          <a:bodyPr wrap="square" rtlCol="0">
            <a:spAutoFit/>
          </a:bodyPr>
          <a:lstStyle/>
          <a:p>
            <a:r>
              <a:rPr lang="en-US" sz="2400" b="1" dirty="0">
                <a:solidFill>
                  <a:schemeClr val="bg1"/>
                </a:solidFill>
              </a:rPr>
              <a:t>Relative sea level rise in Woods Hole has risen ~25-30 cm (10-12 in) over the past 100 years </a:t>
            </a:r>
          </a:p>
          <a:p>
            <a:endParaRPr lang="en-US" sz="2400" dirty="0">
              <a:solidFill>
                <a:schemeClr val="bg1"/>
              </a:solidFill>
            </a:endParaRPr>
          </a:p>
        </p:txBody>
      </p:sp>
      <p:sp>
        <p:nvSpPr>
          <p:cNvPr id="15" name="Rectangle 14">
            <a:extLst>
              <a:ext uri="{FF2B5EF4-FFF2-40B4-BE49-F238E27FC236}">
                <a16:creationId xmlns:a16="http://schemas.microsoft.com/office/drawing/2014/main" id="{45D5B840-FC6E-084E-A182-F3E76FA08318}"/>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672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AC9F-664D-9B4C-9F52-BBDF67BFC2E2}"/>
              </a:ext>
            </a:extLst>
          </p:cNvPr>
          <p:cNvSpPr>
            <a:spLocks noGrp="1"/>
          </p:cNvSpPr>
          <p:nvPr>
            <p:ph type="title"/>
          </p:nvPr>
        </p:nvSpPr>
        <p:spPr/>
        <p:txBody>
          <a:bodyPr/>
          <a:lstStyle/>
          <a:p>
            <a:r>
              <a:rPr lang="en-US" dirty="0"/>
              <a:t>What does this mean for New England?</a:t>
            </a:r>
          </a:p>
        </p:txBody>
      </p:sp>
      <p:sp>
        <p:nvSpPr>
          <p:cNvPr id="3" name="Content Placeholder 2">
            <a:extLst>
              <a:ext uri="{FF2B5EF4-FFF2-40B4-BE49-F238E27FC236}">
                <a16:creationId xmlns:a16="http://schemas.microsoft.com/office/drawing/2014/main" id="{876CF293-1C1A-DE48-8B41-1232072716CF}"/>
              </a:ext>
            </a:extLst>
          </p:cNvPr>
          <p:cNvSpPr>
            <a:spLocks noGrp="1"/>
          </p:cNvSpPr>
          <p:nvPr>
            <p:ph sz="quarter" idx="1"/>
          </p:nvPr>
        </p:nvSpPr>
        <p:spPr>
          <a:xfrm>
            <a:off x="816864" y="1600200"/>
            <a:ext cx="10871200" cy="4495800"/>
          </a:xfrm>
        </p:spPr>
        <p:txBody>
          <a:bodyPr/>
          <a:lstStyle/>
          <a:p>
            <a:r>
              <a:rPr lang="en-US" dirty="0"/>
              <a:t>Heat Waves</a:t>
            </a:r>
          </a:p>
          <a:p>
            <a:r>
              <a:rPr lang="en-US" dirty="0"/>
              <a:t>Coastal Flooding</a:t>
            </a:r>
          </a:p>
          <a:p>
            <a:pPr lvl="1"/>
            <a:r>
              <a:rPr lang="en-US" dirty="0"/>
              <a:t>Sea level rise</a:t>
            </a:r>
          </a:p>
          <a:p>
            <a:pPr lvl="1"/>
            <a:r>
              <a:rPr lang="en-US" dirty="0"/>
              <a:t>Storms</a:t>
            </a:r>
          </a:p>
          <a:p>
            <a:r>
              <a:rPr lang="en-US" dirty="0"/>
              <a:t>River Flooding</a:t>
            </a:r>
          </a:p>
          <a:p>
            <a:endParaRPr lang="en-US" dirty="0"/>
          </a:p>
          <a:p>
            <a:pPr marL="0" indent="0">
              <a:buNone/>
            </a:pPr>
            <a:endParaRPr lang="en-US" dirty="0"/>
          </a:p>
        </p:txBody>
      </p:sp>
      <p:sp>
        <p:nvSpPr>
          <p:cNvPr id="4" name="TextBox 3">
            <a:extLst>
              <a:ext uri="{FF2B5EF4-FFF2-40B4-BE49-F238E27FC236}">
                <a16:creationId xmlns:a16="http://schemas.microsoft.com/office/drawing/2014/main" id="{C9039593-7A54-1340-9529-BFAD7BB077DF}"/>
              </a:ext>
            </a:extLst>
          </p:cNvPr>
          <p:cNvSpPr txBox="1"/>
          <p:nvPr/>
        </p:nvSpPr>
        <p:spPr>
          <a:xfrm>
            <a:off x="816864" y="5726668"/>
            <a:ext cx="3207096" cy="369332"/>
          </a:xfrm>
          <a:prstGeom prst="rect">
            <a:avLst/>
          </a:prstGeom>
          <a:noFill/>
        </p:spPr>
        <p:txBody>
          <a:bodyPr wrap="none" rtlCol="0">
            <a:spAutoFit/>
          </a:bodyPr>
          <a:lstStyle/>
          <a:p>
            <a:r>
              <a:rPr lang="en-US" dirty="0">
                <a:solidFill>
                  <a:schemeClr val="bg1"/>
                </a:solidFill>
              </a:rPr>
              <a:t>US National Climate Assessment</a:t>
            </a:r>
          </a:p>
        </p:txBody>
      </p:sp>
      <p:sp>
        <p:nvSpPr>
          <p:cNvPr id="13" name="Rectangle 12">
            <a:extLst>
              <a:ext uri="{FF2B5EF4-FFF2-40B4-BE49-F238E27FC236}">
                <a16:creationId xmlns:a16="http://schemas.microsoft.com/office/drawing/2014/main" id="{7C22E289-D589-A641-B493-A07BE81F7982}"/>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6124D5-07FB-EC45-B6B6-BF355D528A3C}"/>
              </a:ext>
            </a:extLst>
          </p:cNvPr>
          <p:cNvPicPr>
            <a:picLocks noChangeAspect="1"/>
          </p:cNvPicPr>
          <p:nvPr/>
        </p:nvPicPr>
        <p:blipFill>
          <a:blip r:embed="rId2"/>
          <a:stretch>
            <a:fillRect/>
          </a:stretch>
        </p:blipFill>
        <p:spPr>
          <a:xfrm>
            <a:off x="4400550" y="1711358"/>
            <a:ext cx="6807452" cy="3775041"/>
          </a:xfrm>
          <a:prstGeom prst="rect">
            <a:avLst/>
          </a:prstGeom>
        </p:spPr>
      </p:pic>
    </p:spTree>
    <p:extLst>
      <p:ext uri="{BB962C8B-B14F-4D97-AF65-F5344CB8AC3E}">
        <p14:creationId xmlns:p14="http://schemas.microsoft.com/office/powerpoint/2010/main" val="3090136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AC9F-664D-9B4C-9F52-BBDF67BFC2E2}"/>
              </a:ext>
            </a:extLst>
          </p:cNvPr>
          <p:cNvSpPr>
            <a:spLocks noGrp="1"/>
          </p:cNvSpPr>
          <p:nvPr>
            <p:ph type="title"/>
          </p:nvPr>
        </p:nvSpPr>
        <p:spPr/>
        <p:txBody>
          <a:bodyPr/>
          <a:lstStyle/>
          <a:p>
            <a:r>
              <a:rPr lang="en-US" dirty="0"/>
              <a:t>What does this mean for New England?</a:t>
            </a:r>
          </a:p>
        </p:txBody>
      </p:sp>
      <p:sp>
        <p:nvSpPr>
          <p:cNvPr id="3" name="Content Placeholder 2">
            <a:extLst>
              <a:ext uri="{FF2B5EF4-FFF2-40B4-BE49-F238E27FC236}">
                <a16:creationId xmlns:a16="http://schemas.microsoft.com/office/drawing/2014/main" id="{876CF293-1C1A-DE48-8B41-1232072716CF}"/>
              </a:ext>
            </a:extLst>
          </p:cNvPr>
          <p:cNvSpPr>
            <a:spLocks noGrp="1"/>
          </p:cNvSpPr>
          <p:nvPr>
            <p:ph sz="quarter" idx="1"/>
          </p:nvPr>
        </p:nvSpPr>
        <p:spPr>
          <a:xfrm>
            <a:off x="816864" y="1600200"/>
            <a:ext cx="10871200" cy="4495800"/>
          </a:xfrm>
        </p:spPr>
        <p:txBody>
          <a:bodyPr/>
          <a:lstStyle/>
          <a:p>
            <a:r>
              <a:rPr lang="en-US" dirty="0"/>
              <a:t>Heat Waves</a:t>
            </a:r>
          </a:p>
          <a:p>
            <a:r>
              <a:rPr lang="en-US" dirty="0"/>
              <a:t>Coastal Flooding</a:t>
            </a:r>
          </a:p>
          <a:p>
            <a:pPr lvl="1"/>
            <a:r>
              <a:rPr lang="en-US" dirty="0"/>
              <a:t>Sea level rise</a:t>
            </a:r>
          </a:p>
          <a:p>
            <a:pPr lvl="1"/>
            <a:r>
              <a:rPr lang="en-US" dirty="0"/>
              <a:t>Storms</a:t>
            </a:r>
          </a:p>
          <a:p>
            <a:r>
              <a:rPr lang="en-US" dirty="0"/>
              <a:t>River Flooding</a:t>
            </a:r>
          </a:p>
          <a:p>
            <a:r>
              <a:rPr lang="en-US" dirty="0"/>
              <a:t>Stressed Infrastructure</a:t>
            </a:r>
          </a:p>
          <a:p>
            <a:endParaRPr lang="en-US" dirty="0"/>
          </a:p>
          <a:p>
            <a:pPr marL="0" indent="0">
              <a:buNone/>
            </a:pPr>
            <a:endParaRPr lang="en-US" dirty="0"/>
          </a:p>
        </p:txBody>
      </p:sp>
      <p:sp>
        <p:nvSpPr>
          <p:cNvPr id="4" name="TextBox 3">
            <a:extLst>
              <a:ext uri="{FF2B5EF4-FFF2-40B4-BE49-F238E27FC236}">
                <a16:creationId xmlns:a16="http://schemas.microsoft.com/office/drawing/2014/main" id="{C9039593-7A54-1340-9529-BFAD7BB077DF}"/>
              </a:ext>
            </a:extLst>
          </p:cNvPr>
          <p:cNvSpPr txBox="1"/>
          <p:nvPr/>
        </p:nvSpPr>
        <p:spPr>
          <a:xfrm>
            <a:off x="816864" y="5726668"/>
            <a:ext cx="3207096" cy="369332"/>
          </a:xfrm>
          <a:prstGeom prst="rect">
            <a:avLst/>
          </a:prstGeom>
          <a:noFill/>
        </p:spPr>
        <p:txBody>
          <a:bodyPr wrap="none" rtlCol="0">
            <a:spAutoFit/>
          </a:bodyPr>
          <a:lstStyle/>
          <a:p>
            <a:r>
              <a:rPr lang="en-US" dirty="0">
                <a:solidFill>
                  <a:schemeClr val="bg1"/>
                </a:solidFill>
              </a:rPr>
              <a:t>US National Climate Assessment</a:t>
            </a:r>
          </a:p>
        </p:txBody>
      </p:sp>
      <p:sp>
        <p:nvSpPr>
          <p:cNvPr id="13" name="Rectangle 12">
            <a:extLst>
              <a:ext uri="{FF2B5EF4-FFF2-40B4-BE49-F238E27FC236}">
                <a16:creationId xmlns:a16="http://schemas.microsoft.com/office/drawing/2014/main" id="{245A7784-E565-514A-977B-25C115FEFD8F}"/>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83EBFCE-3DDA-E042-BD4B-3A7F3A52F35B}"/>
              </a:ext>
            </a:extLst>
          </p:cNvPr>
          <p:cNvPicPr>
            <a:picLocks noChangeAspect="1"/>
          </p:cNvPicPr>
          <p:nvPr/>
        </p:nvPicPr>
        <p:blipFill>
          <a:blip r:embed="rId2"/>
          <a:stretch>
            <a:fillRect/>
          </a:stretch>
        </p:blipFill>
        <p:spPr>
          <a:xfrm>
            <a:off x="5394325" y="2132723"/>
            <a:ext cx="5284788" cy="2972693"/>
          </a:xfrm>
          <a:prstGeom prst="rect">
            <a:avLst/>
          </a:prstGeom>
        </p:spPr>
      </p:pic>
      <p:sp>
        <p:nvSpPr>
          <p:cNvPr id="16" name="TextBox 15">
            <a:extLst>
              <a:ext uri="{FF2B5EF4-FFF2-40B4-BE49-F238E27FC236}">
                <a16:creationId xmlns:a16="http://schemas.microsoft.com/office/drawing/2014/main" id="{A2A35844-527D-0449-B682-3DF19562E9D6}"/>
              </a:ext>
            </a:extLst>
          </p:cNvPr>
          <p:cNvSpPr txBox="1"/>
          <p:nvPr/>
        </p:nvSpPr>
        <p:spPr>
          <a:xfrm>
            <a:off x="9927884" y="4763575"/>
            <a:ext cx="787395" cy="369332"/>
          </a:xfrm>
          <a:prstGeom prst="rect">
            <a:avLst/>
          </a:prstGeom>
          <a:noFill/>
        </p:spPr>
        <p:txBody>
          <a:bodyPr wrap="square" rtlCol="0">
            <a:spAutoFit/>
          </a:bodyPr>
          <a:lstStyle/>
          <a:p>
            <a:r>
              <a:rPr lang="en-US" dirty="0"/>
              <a:t>WHOI</a:t>
            </a:r>
          </a:p>
        </p:txBody>
      </p:sp>
    </p:spTree>
    <p:extLst>
      <p:ext uri="{BB962C8B-B14F-4D97-AF65-F5344CB8AC3E}">
        <p14:creationId xmlns:p14="http://schemas.microsoft.com/office/powerpoint/2010/main" val="3701339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4793-B257-3A4A-8182-C5A30FC8EF3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2BB0690-E0FD-A745-8DBA-2B2825D511E3}"/>
              </a:ext>
            </a:extLst>
          </p:cNvPr>
          <p:cNvSpPr>
            <a:spLocks noGrp="1"/>
          </p:cNvSpPr>
          <p:nvPr>
            <p:ph sz="quarter" idx="1"/>
          </p:nvPr>
        </p:nvSpPr>
        <p:spPr>
          <a:xfrm>
            <a:off x="816864" y="1600200"/>
            <a:ext cx="6637232" cy="4495800"/>
          </a:xfrm>
        </p:spPr>
        <p:txBody>
          <a:bodyPr/>
          <a:lstStyle/>
          <a:p>
            <a:r>
              <a:rPr lang="en-US" dirty="0"/>
              <a:t>Background information</a:t>
            </a:r>
          </a:p>
          <a:p>
            <a:pPr lvl="1"/>
            <a:r>
              <a:rPr lang="en-US" dirty="0"/>
              <a:t>What is climate? Climate Change?</a:t>
            </a:r>
          </a:p>
          <a:p>
            <a:pPr lvl="1"/>
            <a:r>
              <a:rPr lang="en-US" dirty="0"/>
              <a:t>What are the major drivers of climate change?</a:t>
            </a:r>
          </a:p>
        </p:txBody>
      </p:sp>
      <p:sp>
        <p:nvSpPr>
          <p:cNvPr id="4" name="Rectangle 3">
            <a:extLst>
              <a:ext uri="{FF2B5EF4-FFF2-40B4-BE49-F238E27FC236}">
                <a16:creationId xmlns:a16="http://schemas.microsoft.com/office/drawing/2014/main" id="{7437CEEE-8CBE-9C44-9E9D-92354A425FA3}"/>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E247DD-837A-0B40-ADE2-9FBDF88EA558}"/>
              </a:ext>
            </a:extLst>
          </p:cNvPr>
          <p:cNvPicPr>
            <a:picLocks noChangeAspect="1"/>
          </p:cNvPicPr>
          <p:nvPr/>
        </p:nvPicPr>
        <p:blipFill>
          <a:blip r:embed="rId2"/>
          <a:stretch>
            <a:fillRect/>
          </a:stretch>
        </p:blipFill>
        <p:spPr>
          <a:xfrm>
            <a:off x="6706292" y="2028825"/>
            <a:ext cx="5098163" cy="2863468"/>
          </a:xfrm>
          <a:prstGeom prst="rect">
            <a:avLst/>
          </a:prstGeom>
        </p:spPr>
      </p:pic>
      <p:sp>
        <p:nvSpPr>
          <p:cNvPr id="7" name="TextBox 6">
            <a:extLst>
              <a:ext uri="{FF2B5EF4-FFF2-40B4-BE49-F238E27FC236}">
                <a16:creationId xmlns:a16="http://schemas.microsoft.com/office/drawing/2014/main" id="{AA5ECD04-6B7F-9846-950C-D7995CABB284}"/>
              </a:ext>
            </a:extLst>
          </p:cNvPr>
          <p:cNvSpPr txBox="1"/>
          <p:nvPr/>
        </p:nvSpPr>
        <p:spPr>
          <a:xfrm>
            <a:off x="11234094" y="4522961"/>
            <a:ext cx="453970" cy="369332"/>
          </a:xfrm>
          <a:prstGeom prst="rect">
            <a:avLst/>
          </a:prstGeom>
          <a:noFill/>
        </p:spPr>
        <p:txBody>
          <a:bodyPr wrap="none" rtlCol="0">
            <a:spAutoFit/>
          </a:bodyPr>
          <a:lstStyle/>
          <a:p>
            <a:r>
              <a:rPr lang="en-US" dirty="0">
                <a:solidFill>
                  <a:schemeClr val="bg1"/>
                </a:solidFill>
              </a:rPr>
              <a:t>ISS</a:t>
            </a:r>
          </a:p>
        </p:txBody>
      </p:sp>
    </p:spTree>
    <p:extLst>
      <p:ext uri="{BB962C8B-B14F-4D97-AF65-F5344CB8AC3E}">
        <p14:creationId xmlns:p14="http://schemas.microsoft.com/office/powerpoint/2010/main" val="2788770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AC9F-664D-9B4C-9F52-BBDF67BFC2E2}"/>
              </a:ext>
            </a:extLst>
          </p:cNvPr>
          <p:cNvSpPr>
            <a:spLocks noGrp="1"/>
          </p:cNvSpPr>
          <p:nvPr>
            <p:ph type="title"/>
          </p:nvPr>
        </p:nvSpPr>
        <p:spPr/>
        <p:txBody>
          <a:bodyPr/>
          <a:lstStyle/>
          <a:p>
            <a:r>
              <a:rPr lang="en-US" dirty="0"/>
              <a:t>What does this mean for New England?</a:t>
            </a:r>
          </a:p>
        </p:txBody>
      </p:sp>
      <p:sp>
        <p:nvSpPr>
          <p:cNvPr id="3" name="Content Placeholder 2">
            <a:extLst>
              <a:ext uri="{FF2B5EF4-FFF2-40B4-BE49-F238E27FC236}">
                <a16:creationId xmlns:a16="http://schemas.microsoft.com/office/drawing/2014/main" id="{876CF293-1C1A-DE48-8B41-1232072716CF}"/>
              </a:ext>
            </a:extLst>
          </p:cNvPr>
          <p:cNvSpPr>
            <a:spLocks noGrp="1"/>
          </p:cNvSpPr>
          <p:nvPr>
            <p:ph sz="quarter" idx="1"/>
          </p:nvPr>
        </p:nvSpPr>
        <p:spPr>
          <a:xfrm>
            <a:off x="816864" y="1600200"/>
            <a:ext cx="10871200" cy="4495800"/>
          </a:xfrm>
        </p:spPr>
        <p:txBody>
          <a:bodyPr/>
          <a:lstStyle/>
          <a:p>
            <a:r>
              <a:rPr lang="en-US" dirty="0"/>
              <a:t>Heat Waves</a:t>
            </a:r>
          </a:p>
          <a:p>
            <a:r>
              <a:rPr lang="en-US" dirty="0"/>
              <a:t>Coastal Flooding</a:t>
            </a:r>
          </a:p>
          <a:p>
            <a:pPr lvl="1"/>
            <a:r>
              <a:rPr lang="en-US" dirty="0"/>
              <a:t>Sea level rise</a:t>
            </a:r>
          </a:p>
          <a:p>
            <a:pPr lvl="1"/>
            <a:r>
              <a:rPr lang="en-US" dirty="0"/>
              <a:t>Storms</a:t>
            </a:r>
          </a:p>
          <a:p>
            <a:r>
              <a:rPr lang="en-US" dirty="0"/>
              <a:t>River Flooding</a:t>
            </a:r>
          </a:p>
          <a:p>
            <a:r>
              <a:rPr lang="en-US" dirty="0"/>
              <a:t>Stressed Infrastructure</a:t>
            </a:r>
          </a:p>
          <a:p>
            <a:r>
              <a:rPr lang="en-US" dirty="0"/>
              <a:t>Agricultural and Ecosystem Impacts</a:t>
            </a:r>
          </a:p>
          <a:p>
            <a:pPr marL="0" indent="0">
              <a:buNone/>
            </a:pPr>
            <a:endParaRPr lang="en-US" dirty="0"/>
          </a:p>
          <a:p>
            <a:endParaRPr lang="en-US" dirty="0"/>
          </a:p>
          <a:p>
            <a:pPr marL="0" indent="0">
              <a:buNone/>
            </a:pPr>
            <a:endParaRPr lang="en-US" dirty="0"/>
          </a:p>
        </p:txBody>
      </p:sp>
      <p:sp>
        <p:nvSpPr>
          <p:cNvPr id="4" name="TextBox 3">
            <a:extLst>
              <a:ext uri="{FF2B5EF4-FFF2-40B4-BE49-F238E27FC236}">
                <a16:creationId xmlns:a16="http://schemas.microsoft.com/office/drawing/2014/main" id="{C9039593-7A54-1340-9529-BFAD7BB077DF}"/>
              </a:ext>
            </a:extLst>
          </p:cNvPr>
          <p:cNvSpPr txBox="1"/>
          <p:nvPr/>
        </p:nvSpPr>
        <p:spPr>
          <a:xfrm>
            <a:off x="816864" y="5726668"/>
            <a:ext cx="3207096" cy="369332"/>
          </a:xfrm>
          <a:prstGeom prst="rect">
            <a:avLst/>
          </a:prstGeom>
          <a:noFill/>
        </p:spPr>
        <p:txBody>
          <a:bodyPr wrap="none" rtlCol="0">
            <a:spAutoFit/>
          </a:bodyPr>
          <a:lstStyle/>
          <a:p>
            <a:r>
              <a:rPr lang="en-US" dirty="0">
                <a:solidFill>
                  <a:schemeClr val="bg1"/>
                </a:solidFill>
              </a:rPr>
              <a:t>US National Climate Assessment</a:t>
            </a:r>
          </a:p>
        </p:txBody>
      </p:sp>
      <p:pic>
        <p:nvPicPr>
          <p:cNvPr id="12" name="Picture 11">
            <a:extLst>
              <a:ext uri="{FF2B5EF4-FFF2-40B4-BE49-F238E27FC236}">
                <a16:creationId xmlns:a16="http://schemas.microsoft.com/office/drawing/2014/main" id="{012D0967-DF5A-4C47-B6F9-73FD56906508}"/>
              </a:ext>
            </a:extLst>
          </p:cNvPr>
          <p:cNvPicPr>
            <a:picLocks noChangeAspect="1"/>
          </p:cNvPicPr>
          <p:nvPr/>
        </p:nvPicPr>
        <p:blipFill>
          <a:blip r:embed="rId2"/>
          <a:stretch>
            <a:fillRect/>
          </a:stretch>
        </p:blipFill>
        <p:spPr>
          <a:xfrm>
            <a:off x="6012213" y="990851"/>
            <a:ext cx="5675852" cy="3776178"/>
          </a:xfrm>
          <a:prstGeom prst="rect">
            <a:avLst/>
          </a:prstGeom>
        </p:spPr>
      </p:pic>
      <p:sp>
        <p:nvSpPr>
          <p:cNvPr id="14" name="TextBox 13">
            <a:extLst>
              <a:ext uri="{FF2B5EF4-FFF2-40B4-BE49-F238E27FC236}">
                <a16:creationId xmlns:a16="http://schemas.microsoft.com/office/drawing/2014/main" id="{A01267F3-D971-1843-85B7-B6FA090FFA64}"/>
              </a:ext>
            </a:extLst>
          </p:cNvPr>
          <p:cNvSpPr txBox="1"/>
          <p:nvPr/>
        </p:nvSpPr>
        <p:spPr>
          <a:xfrm>
            <a:off x="6252464" y="4397697"/>
            <a:ext cx="958846" cy="369332"/>
          </a:xfrm>
          <a:prstGeom prst="rect">
            <a:avLst/>
          </a:prstGeom>
          <a:noFill/>
        </p:spPr>
        <p:txBody>
          <a:bodyPr wrap="square" rtlCol="0">
            <a:spAutoFit/>
          </a:bodyPr>
          <a:lstStyle/>
          <a:p>
            <a:r>
              <a:rPr lang="en-US" dirty="0"/>
              <a:t>Scripps</a:t>
            </a:r>
          </a:p>
        </p:txBody>
      </p:sp>
      <p:sp>
        <p:nvSpPr>
          <p:cNvPr id="13" name="Rectangle 12">
            <a:extLst>
              <a:ext uri="{FF2B5EF4-FFF2-40B4-BE49-F238E27FC236}">
                <a16:creationId xmlns:a16="http://schemas.microsoft.com/office/drawing/2014/main" id="{0DF92D0B-6339-7344-B772-029EF167BCD5}"/>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789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AC9F-664D-9B4C-9F52-BBDF67BFC2E2}"/>
              </a:ext>
            </a:extLst>
          </p:cNvPr>
          <p:cNvSpPr>
            <a:spLocks noGrp="1"/>
          </p:cNvSpPr>
          <p:nvPr>
            <p:ph type="title"/>
          </p:nvPr>
        </p:nvSpPr>
        <p:spPr/>
        <p:txBody>
          <a:bodyPr/>
          <a:lstStyle/>
          <a:p>
            <a:r>
              <a:rPr lang="en-US" dirty="0"/>
              <a:t>What does this mean for New England?</a:t>
            </a:r>
          </a:p>
        </p:txBody>
      </p:sp>
      <p:sp>
        <p:nvSpPr>
          <p:cNvPr id="3" name="Content Placeholder 2">
            <a:extLst>
              <a:ext uri="{FF2B5EF4-FFF2-40B4-BE49-F238E27FC236}">
                <a16:creationId xmlns:a16="http://schemas.microsoft.com/office/drawing/2014/main" id="{876CF293-1C1A-DE48-8B41-1232072716CF}"/>
              </a:ext>
            </a:extLst>
          </p:cNvPr>
          <p:cNvSpPr>
            <a:spLocks noGrp="1"/>
          </p:cNvSpPr>
          <p:nvPr>
            <p:ph sz="quarter" idx="1"/>
          </p:nvPr>
        </p:nvSpPr>
        <p:spPr>
          <a:xfrm>
            <a:off x="816864" y="1600200"/>
            <a:ext cx="10871200" cy="4495800"/>
          </a:xfrm>
        </p:spPr>
        <p:txBody>
          <a:bodyPr/>
          <a:lstStyle/>
          <a:p>
            <a:r>
              <a:rPr lang="en-US" dirty="0"/>
              <a:t>Heat Waves</a:t>
            </a:r>
          </a:p>
          <a:p>
            <a:r>
              <a:rPr lang="en-US" dirty="0"/>
              <a:t>Coastal Flooding</a:t>
            </a:r>
          </a:p>
          <a:p>
            <a:pPr lvl="1"/>
            <a:r>
              <a:rPr lang="en-US" dirty="0"/>
              <a:t>Sea level rise</a:t>
            </a:r>
          </a:p>
          <a:p>
            <a:pPr lvl="1"/>
            <a:r>
              <a:rPr lang="en-US" dirty="0"/>
              <a:t>Storms</a:t>
            </a:r>
          </a:p>
          <a:p>
            <a:r>
              <a:rPr lang="en-US" dirty="0"/>
              <a:t>River Flooding</a:t>
            </a:r>
          </a:p>
          <a:p>
            <a:r>
              <a:rPr lang="en-US" dirty="0"/>
              <a:t>Stressed Infrastructure</a:t>
            </a:r>
          </a:p>
          <a:p>
            <a:r>
              <a:rPr lang="en-US" dirty="0"/>
              <a:t>Agricultural and Ecosystem Impacts</a:t>
            </a:r>
          </a:p>
          <a:p>
            <a:r>
              <a:rPr lang="en-US" dirty="0"/>
              <a:t>MORE PLANNING AND ADAPTATION!</a:t>
            </a:r>
          </a:p>
          <a:p>
            <a:endParaRPr lang="en-US" dirty="0"/>
          </a:p>
          <a:p>
            <a:pPr marL="0" indent="0">
              <a:buNone/>
            </a:pPr>
            <a:endParaRPr lang="en-US" dirty="0"/>
          </a:p>
        </p:txBody>
      </p:sp>
      <p:sp>
        <p:nvSpPr>
          <p:cNvPr id="4" name="TextBox 3">
            <a:extLst>
              <a:ext uri="{FF2B5EF4-FFF2-40B4-BE49-F238E27FC236}">
                <a16:creationId xmlns:a16="http://schemas.microsoft.com/office/drawing/2014/main" id="{C9039593-7A54-1340-9529-BFAD7BB077DF}"/>
              </a:ext>
            </a:extLst>
          </p:cNvPr>
          <p:cNvSpPr txBox="1"/>
          <p:nvPr/>
        </p:nvSpPr>
        <p:spPr>
          <a:xfrm>
            <a:off x="816864" y="5726668"/>
            <a:ext cx="3207096" cy="369332"/>
          </a:xfrm>
          <a:prstGeom prst="rect">
            <a:avLst/>
          </a:prstGeom>
          <a:noFill/>
        </p:spPr>
        <p:txBody>
          <a:bodyPr wrap="none" rtlCol="0">
            <a:spAutoFit/>
          </a:bodyPr>
          <a:lstStyle/>
          <a:p>
            <a:r>
              <a:rPr lang="en-US" dirty="0">
                <a:solidFill>
                  <a:schemeClr val="bg1"/>
                </a:solidFill>
              </a:rPr>
              <a:t>US National Climate Assessment</a:t>
            </a:r>
          </a:p>
        </p:txBody>
      </p:sp>
      <p:pic>
        <p:nvPicPr>
          <p:cNvPr id="6" name="Picture 5">
            <a:extLst>
              <a:ext uri="{FF2B5EF4-FFF2-40B4-BE49-F238E27FC236}">
                <a16:creationId xmlns:a16="http://schemas.microsoft.com/office/drawing/2014/main" id="{3D3C20C7-4817-D644-9F72-899EDD7CC05F}"/>
              </a:ext>
            </a:extLst>
          </p:cNvPr>
          <p:cNvPicPr>
            <a:picLocks noChangeAspect="1"/>
          </p:cNvPicPr>
          <p:nvPr/>
        </p:nvPicPr>
        <p:blipFill>
          <a:blip r:embed="rId2"/>
          <a:stretch>
            <a:fillRect/>
          </a:stretch>
        </p:blipFill>
        <p:spPr>
          <a:xfrm>
            <a:off x="4772025" y="1816188"/>
            <a:ext cx="4057650" cy="2281832"/>
          </a:xfrm>
          <a:prstGeom prst="rect">
            <a:avLst/>
          </a:prstGeom>
        </p:spPr>
      </p:pic>
      <p:sp>
        <p:nvSpPr>
          <p:cNvPr id="7" name="TextBox 6">
            <a:extLst>
              <a:ext uri="{FF2B5EF4-FFF2-40B4-BE49-F238E27FC236}">
                <a16:creationId xmlns:a16="http://schemas.microsoft.com/office/drawing/2014/main" id="{81BFECF4-BFBF-134D-81A5-35409178E374}"/>
              </a:ext>
            </a:extLst>
          </p:cNvPr>
          <p:cNvSpPr txBox="1"/>
          <p:nvPr/>
        </p:nvSpPr>
        <p:spPr>
          <a:xfrm>
            <a:off x="7929562" y="3728688"/>
            <a:ext cx="787395" cy="369332"/>
          </a:xfrm>
          <a:prstGeom prst="rect">
            <a:avLst/>
          </a:prstGeom>
          <a:noFill/>
        </p:spPr>
        <p:txBody>
          <a:bodyPr wrap="square" rtlCol="0">
            <a:spAutoFit/>
          </a:bodyPr>
          <a:lstStyle/>
          <a:p>
            <a:r>
              <a:rPr lang="en-US" dirty="0"/>
              <a:t>WBUR</a:t>
            </a:r>
          </a:p>
        </p:txBody>
      </p:sp>
      <p:pic>
        <p:nvPicPr>
          <p:cNvPr id="9" name="Picture 8">
            <a:extLst>
              <a:ext uri="{FF2B5EF4-FFF2-40B4-BE49-F238E27FC236}">
                <a16:creationId xmlns:a16="http://schemas.microsoft.com/office/drawing/2014/main" id="{645D33BA-7616-E74E-9BD8-81673A159AB3}"/>
              </a:ext>
            </a:extLst>
          </p:cNvPr>
          <p:cNvPicPr>
            <a:picLocks noChangeAspect="1"/>
          </p:cNvPicPr>
          <p:nvPr/>
        </p:nvPicPr>
        <p:blipFill>
          <a:blip r:embed="rId3"/>
          <a:stretch>
            <a:fillRect/>
          </a:stretch>
        </p:blipFill>
        <p:spPr>
          <a:xfrm>
            <a:off x="9280431" y="1885133"/>
            <a:ext cx="2283909" cy="2251534"/>
          </a:xfrm>
          <a:prstGeom prst="rect">
            <a:avLst/>
          </a:prstGeom>
        </p:spPr>
      </p:pic>
      <p:sp>
        <p:nvSpPr>
          <p:cNvPr id="11" name="TextBox 10">
            <a:extLst>
              <a:ext uri="{FF2B5EF4-FFF2-40B4-BE49-F238E27FC236}">
                <a16:creationId xmlns:a16="http://schemas.microsoft.com/office/drawing/2014/main" id="{76FBFC67-A249-E540-8F5A-C1D6E05CDB6F}"/>
              </a:ext>
            </a:extLst>
          </p:cNvPr>
          <p:cNvSpPr txBox="1"/>
          <p:nvPr/>
        </p:nvSpPr>
        <p:spPr>
          <a:xfrm>
            <a:off x="9280431" y="1885133"/>
            <a:ext cx="1035144" cy="369332"/>
          </a:xfrm>
          <a:prstGeom prst="rect">
            <a:avLst/>
          </a:prstGeom>
          <a:noFill/>
        </p:spPr>
        <p:txBody>
          <a:bodyPr wrap="square" rtlCol="0">
            <a:spAutoFit/>
          </a:bodyPr>
          <a:lstStyle/>
          <a:p>
            <a:r>
              <a:rPr lang="en-US" dirty="0"/>
              <a:t>US NCA</a:t>
            </a:r>
          </a:p>
        </p:txBody>
      </p:sp>
      <p:pic>
        <p:nvPicPr>
          <p:cNvPr id="12" name="Picture 11">
            <a:extLst>
              <a:ext uri="{FF2B5EF4-FFF2-40B4-BE49-F238E27FC236}">
                <a16:creationId xmlns:a16="http://schemas.microsoft.com/office/drawing/2014/main" id="{012D0967-DF5A-4C47-B6F9-73FD56906508}"/>
              </a:ext>
            </a:extLst>
          </p:cNvPr>
          <p:cNvPicPr>
            <a:picLocks noChangeAspect="1"/>
          </p:cNvPicPr>
          <p:nvPr/>
        </p:nvPicPr>
        <p:blipFill>
          <a:blip r:embed="rId4"/>
          <a:stretch>
            <a:fillRect/>
          </a:stretch>
        </p:blipFill>
        <p:spPr>
          <a:xfrm>
            <a:off x="7050384" y="4314008"/>
            <a:ext cx="3558582" cy="2367546"/>
          </a:xfrm>
          <a:prstGeom prst="rect">
            <a:avLst/>
          </a:prstGeom>
        </p:spPr>
      </p:pic>
      <p:sp>
        <p:nvSpPr>
          <p:cNvPr id="14" name="TextBox 13">
            <a:extLst>
              <a:ext uri="{FF2B5EF4-FFF2-40B4-BE49-F238E27FC236}">
                <a16:creationId xmlns:a16="http://schemas.microsoft.com/office/drawing/2014/main" id="{A01267F3-D971-1843-85B7-B6FA090FFA64}"/>
              </a:ext>
            </a:extLst>
          </p:cNvPr>
          <p:cNvSpPr txBox="1"/>
          <p:nvPr/>
        </p:nvSpPr>
        <p:spPr>
          <a:xfrm>
            <a:off x="7142167" y="6312222"/>
            <a:ext cx="958846" cy="369332"/>
          </a:xfrm>
          <a:prstGeom prst="rect">
            <a:avLst/>
          </a:prstGeom>
          <a:noFill/>
        </p:spPr>
        <p:txBody>
          <a:bodyPr wrap="square" rtlCol="0">
            <a:spAutoFit/>
          </a:bodyPr>
          <a:lstStyle/>
          <a:p>
            <a:r>
              <a:rPr lang="en-US" dirty="0"/>
              <a:t>Scripps</a:t>
            </a:r>
          </a:p>
        </p:txBody>
      </p:sp>
      <p:sp>
        <p:nvSpPr>
          <p:cNvPr id="13" name="Rectangle 12">
            <a:extLst>
              <a:ext uri="{FF2B5EF4-FFF2-40B4-BE49-F238E27FC236}">
                <a16:creationId xmlns:a16="http://schemas.microsoft.com/office/drawing/2014/main" id="{0DF92D0B-6339-7344-B772-029EF167BCD5}"/>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282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2E21-A598-F042-843D-16FE662D9296}"/>
              </a:ext>
            </a:extLst>
          </p:cNvPr>
          <p:cNvSpPr>
            <a:spLocks noGrp="1"/>
          </p:cNvSpPr>
          <p:nvPr>
            <p:ph type="title"/>
          </p:nvPr>
        </p:nvSpPr>
        <p:spPr/>
        <p:txBody>
          <a:bodyPr/>
          <a:lstStyle/>
          <a:p>
            <a:r>
              <a:rPr lang="en-US" dirty="0"/>
              <a:t>WHAT CAN WE DO?</a:t>
            </a:r>
          </a:p>
        </p:txBody>
      </p:sp>
      <p:pic>
        <p:nvPicPr>
          <p:cNvPr id="5" name="Content Placeholder 4">
            <a:extLst>
              <a:ext uri="{FF2B5EF4-FFF2-40B4-BE49-F238E27FC236}">
                <a16:creationId xmlns:a16="http://schemas.microsoft.com/office/drawing/2014/main" id="{EB68F3A0-1A35-F643-9A20-46254D159907}"/>
              </a:ext>
            </a:extLst>
          </p:cNvPr>
          <p:cNvPicPr>
            <a:picLocks noGrp="1" noChangeAspect="1"/>
          </p:cNvPicPr>
          <p:nvPr>
            <p:ph sz="quarter" idx="1"/>
          </p:nvPr>
        </p:nvPicPr>
        <p:blipFill>
          <a:blip r:embed="rId2"/>
          <a:stretch>
            <a:fillRect/>
          </a:stretch>
        </p:blipFill>
        <p:spPr>
          <a:xfrm>
            <a:off x="2210177" y="1600200"/>
            <a:ext cx="8085971" cy="4495800"/>
          </a:xfrm>
        </p:spPr>
      </p:pic>
      <p:sp>
        <p:nvSpPr>
          <p:cNvPr id="6" name="TextBox 5">
            <a:extLst>
              <a:ext uri="{FF2B5EF4-FFF2-40B4-BE49-F238E27FC236}">
                <a16:creationId xmlns:a16="http://schemas.microsoft.com/office/drawing/2014/main" id="{DB8588C3-6E53-984F-A4DC-FE5DBADE0AA6}"/>
              </a:ext>
            </a:extLst>
          </p:cNvPr>
          <p:cNvSpPr txBox="1"/>
          <p:nvPr/>
        </p:nvSpPr>
        <p:spPr>
          <a:xfrm>
            <a:off x="8533871" y="5819001"/>
            <a:ext cx="1762277" cy="276999"/>
          </a:xfrm>
          <a:prstGeom prst="rect">
            <a:avLst/>
          </a:prstGeom>
          <a:noFill/>
        </p:spPr>
        <p:txBody>
          <a:bodyPr wrap="none" rtlCol="0">
            <a:spAutoFit/>
          </a:bodyPr>
          <a:lstStyle/>
          <a:p>
            <a:r>
              <a:rPr lang="en-US" sz="1200" dirty="0" err="1"/>
              <a:t>documentdeconstruction</a:t>
            </a:r>
            <a:endParaRPr lang="en-US" sz="1200" dirty="0"/>
          </a:p>
        </p:txBody>
      </p:sp>
      <p:sp>
        <p:nvSpPr>
          <p:cNvPr id="7" name="Rectangle 6">
            <a:extLst>
              <a:ext uri="{FF2B5EF4-FFF2-40B4-BE49-F238E27FC236}">
                <a16:creationId xmlns:a16="http://schemas.microsoft.com/office/drawing/2014/main" id="{33D785EF-0E2D-D04E-AD57-E1B07A8FDB4B}"/>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83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804B8-85FD-654A-8DC9-75677BE0C81C}"/>
              </a:ext>
            </a:extLst>
          </p:cNvPr>
          <p:cNvSpPr>
            <a:spLocks noGrp="1"/>
          </p:cNvSpPr>
          <p:nvPr>
            <p:ph type="title"/>
          </p:nvPr>
        </p:nvSpPr>
        <p:spPr/>
        <p:txBody>
          <a:bodyPr/>
          <a:lstStyle/>
          <a:p>
            <a:r>
              <a:rPr lang="en-US" dirty="0"/>
              <a:t>Track your carbon footprint</a:t>
            </a:r>
          </a:p>
        </p:txBody>
      </p:sp>
      <p:sp>
        <p:nvSpPr>
          <p:cNvPr id="3" name="Content Placeholder 2">
            <a:extLst>
              <a:ext uri="{FF2B5EF4-FFF2-40B4-BE49-F238E27FC236}">
                <a16:creationId xmlns:a16="http://schemas.microsoft.com/office/drawing/2014/main" id="{2D818ED9-2530-2F46-9778-1E31BCF1E603}"/>
              </a:ext>
            </a:extLst>
          </p:cNvPr>
          <p:cNvSpPr>
            <a:spLocks noGrp="1"/>
          </p:cNvSpPr>
          <p:nvPr>
            <p:ph sz="quarter" idx="1"/>
          </p:nvPr>
        </p:nvSpPr>
        <p:spPr/>
        <p:txBody>
          <a:bodyPr/>
          <a:lstStyle/>
          <a:p>
            <a:r>
              <a:rPr lang="en-US" dirty="0"/>
              <a:t>Tracking your footprint lets you know where you are contributing the most carbon in your daily life and where is easy to cut back. </a:t>
            </a:r>
          </a:p>
          <a:p>
            <a:pPr lvl="1"/>
            <a:r>
              <a:rPr lang="en-US" dirty="0"/>
              <a:t>Fans&gt; my AC unit</a:t>
            </a:r>
          </a:p>
          <a:p>
            <a:r>
              <a:rPr lang="en-US" dirty="0"/>
              <a:t>Carbon offsets – students at MIT are currently petitioning our department to offset our conference travel.</a:t>
            </a:r>
          </a:p>
        </p:txBody>
      </p:sp>
      <p:sp>
        <p:nvSpPr>
          <p:cNvPr id="4" name="Rectangle 3">
            <a:extLst>
              <a:ext uri="{FF2B5EF4-FFF2-40B4-BE49-F238E27FC236}">
                <a16:creationId xmlns:a16="http://schemas.microsoft.com/office/drawing/2014/main" id="{47930FA6-3303-BA4B-9777-251B8CA60A2C}"/>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631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B855-21ED-F046-9F13-CF0BBF073F8A}"/>
              </a:ext>
            </a:extLst>
          </p:cNvPr>
          <p:cNvSpPr>
            <a:spLocks noGrp="1"/>
          </p:cNvSpPr>
          <p:nvPr>
            <p:ph type="title"/>
          </p:nvPr>
        </p:nvSpPr>
        <p:spPr/>
        <p:txBody>
          <a:bodyPr/>
          <a:lstStyle/>
          <a:p>
            <a:r>
              <a:rPr lang="en-US" dirty="0"/>
              <a:t>REDUCE, REUSE, then Recycle</a:t>
            </a:r>
          </a:p>
        </p:txBody>
      </p:sp>
      <p:pic>
        <p:nvPicPr>
          <p:cNvPr id="6" name="Content Placeholder 5">
            <a:extLst>
              <a:ext uri="{FF2B5EF4-FFF2-40B4-BE49-F238E27FC236}">
                <a16:creationId xmlns:a16="http://schemas.microsoft.com/office/drawing/2014/main" id="{9A3FFFA7-9F7A-8D4C-8F2E-D465740F6219}"/>
              </a:ext>
            </a:extLst>
          </p:cNvPr>
          <p:cNvPicPr>
            <a:picLocks noGrp="1" noChangeAspect="1"/>
          </p:cNvPicPr>
          <p:nvPr>
            <p:ph sz="quarter" idx="1"/>
          </p:nvPr>
        </p:nvPicPr>
        <p:blipFill>
          <a:blip r:embed="rId2"/>
          <a:stretch>
            <a:fillRect/>
          </a:stretch>
        </p:blipFill>
        <p:spPr>
          <a:xfrm>
            <a:off x="2256896" y="1600200"/>
            <a:ext cx="7992533" cy="4495800"/>
          </a:xfrm>
        </p:spPr>
      </p:pic>
      <p:sp>
        <p:nvSpPr>
          <p:cNvPr id="4" name="Rectangle 3">
            <a:extLst>
              <a:ext uri="{FF2B5EF4-FFF2-40B4-BE49-F238E27FC236}">
                <a16:creationId xmlns:a16="http://schemas.microsoft.com/office/drawing/2014/main" id="{8C135E02-6EFA-314D-9407-6357C9B68518}"/>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9778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4BE0-289F-7841-A55A-2C2B8BB61A2D}"/>
              </a:ext>
            </a:extLst>
          </p:cNvPr>
          <p:cNvSpPr>
            <a:spLocks noGrp="1"/>
          </p:cNvSpPr>
          <p:nvPr>
            <p:ph type="title"/>
          </p:nvPr>
        </p:nvSpPr>
        <p:spPr/>
        <p:txBody>
          <a:bodyPr/>
          <a:lstStyle/>
          <a:p>
            <a:r>
              <a:rPr lang="en-US" dirty="0"/>
              <a:t>Call your representatives!</a:t>
            </a:r>
          </a:p>
        </p:txBody>
      </p:sp>
      <p:sp>
        <p:nvSpPr>
          <p:cNvPr id="3" name="Content Placeholder 2">
            <a:extLst>
              <a:ext uri="{FF2B5EF4-FFF2-40B4-BE49-F238E27FC236}">
                <a16:creationId xmlns:a16="http://schemas.microsoft.com/office/drawing/2014/main" id="{49713BD2-A391-0248-8E50-04DDF4BF5CD7}"/>
              </a:ext>
            </a:extLst>
          </p:cNvPr>
          <p:cNvSpPr>
            <a:spLocks noGrp="1"/>
          </p:cNvSpPr>
          <p:nvPr>
            <p:ph sz="quarter" idx="1"/>
          </p:nvPr>
        </p:nvSpPr>
        <p:spPr/>
        <p:txBody>
          <a:bodyPr/>
          <a:lstStyle/>
          <a:p>
            <a:r>
              <a:rPr lang="en-US" dirty="0"/>
              <a:t>Even if you’re too young to vote, you’re not too young to advocate for the future of our Earth!</a:t>
            </a:r>
          </a:p>
        </p:txBody>
      </p:sp>
      <p:sp>
        <p:nvSpPr>
          <p:cNvPr id="4" name="Rectangle 3">
            <a:extLst>
              <a:ext uri="{FF2B5EF4-FFF2-40B4-BE49-F238E27FC236}">
                <a16:creationId xmlns:a16="http://schemas.microsoft.com/office/drawing/2014/main" id="{55C1E1E8-5652-2444-A22F-8CF880934327}"/>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1B5B0C9-231E-A54D-B073-531B27511313}"/>
              </a:ext>
            </a:extLst>
          </p:cNvPr>
          <p:cNvPicPr>
            <a:picLocks noChangeAspect="1"/>
          </p:cNvPicPr>
          <p:nvPr/>
        </p:nvPicPr>
        <p:blipFill>
          <a:blip r:embed="rId2"/>
          <a:stretch>
            <a:fillRect/>
          </a:stretch>
        </p:blipFill>
        <p:spPr>
          <a:xfrm>
            <a:off x="2771776" y="2752740"/>
            <a:ext cx="6115050" cy="3439716"/>
          </a:xfrm>
          <a:prstGeom prst="rect">
            <a:avLst/>
          </a:prstGeom>
        </p:spPr>
      </p:pic>
      <p:sp>
        <p:nvSpPr>
          <p:cNvPr id="7" name="TextBox 6">
            <a:extLst>
              <a:ext uri="{FF2B5EF4-FFF2-40B4-BE49-F238E27FC236}">
                <a16:creationId xmlns:a16="http://schemas.microsoft.com/office/drawing/2014/main" id="{ECA75822-5EBC-454E-BCAD-B2943666D3BE}"/>
              </a:ext>
            </a:extLst>
          </p:cNvPr>
          <p:cNvSpPr txBox="1"/>
          <p:nvPr/>
        </p:nvSpPr>
        <p:spPr>
          <a:xfrm>
            <a:off x="8004918" y="5915457"/>
            <a:ext cx="881908" cy="276999"/>
          </a:xfrm>
          <a:prstGeom prst="rect">
            <a:avLst/>
          </a:prstGeom>
          <a:noFill/>
        </p:spPr>
        <p:txBody>
          <a:bodyPr wrap="none" rtlCol="0">
            <a:spAutoFit/>
          </a:bodyPr>
          <a:lstStyle/>
          <a:p>
            <a:r>
              <a:rPr lang="en-US" sz="1200" dirty="0" err="1"/>
              <a:t>techcrunch</a:t>
            </a:r>
            <a:endParaRPr lang="en-US" sz="1200" dirty="0"/>
          </a:p>
        </p:txBody>
      </p:sp>
    </p:spTree>
    <p:extLst>
      <p:ext uri="{BB962C8B-B14F-4D97-AF65-F5344CB8AC3E}">
        <p14:creationId xmlns:p14="http://schemas.microsoft.com/office/powerpoint/2010/main" val="784472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D731-EE8E-3A40-B85A-FDBE36E0E1A0}"/>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08700F3F-259C-4B48-9100-2ABC06980D50}"/>
              </a:ext>
            </a:extLst>
          </p:cNvPr>
          <p:cNvSpPr>
            <a:spLocks noGrp="1"/>
          </p:cNvSpPr>
          <p:nvPr>
            <p:ph sz="quarter" idx="1"/>
          </p:nvPr>
        </p:nvSpPr>
        <p:spPr/>
        <p:txBody>
          <a:bodyPr>
            <a:normAutofit fontScale="55000" lnSpcReduction="20000"/>
          </a:bodyPr>
          <a:lstStyle/>
          <a:p>
            <a:r>
              <a:rPr lang="en-US" dirty="0"/>
              <a:t>Intergovernmental Panel on Climate Change (IPCC)</a:t>
            </a:r>
          </a:p>
          <a:p>
            <a:pPr lvl="1"/>
            <a:r>
              <a:rPr lang="en-US" dirty="0">
                <a:hlinkClick r:id="rId2"/>
              </a:rPr>
              <a:t>https://www.ipcc.ch</a:t>
            </a:r>
            <a:endParaRPr lang="en-US" dirty="0"/>
          </a:p>
          <a:p>
            <a:r>
              <a:rPr lang="en-US" dirty="0"/>
              <a:t>US National Climate Assessment</a:t>
            </a:r>
          </a:p>
          <a:p>
            <a:pPr lvl="1"/>
            <a:r>
              <a:rPr lang="en-US" dirty="0">
                <a:hlinkClick r:id="rId3"/>
              </a:rPr>
              <a:t>https://nca2014.globalchange.gov</a:t>
            </a:r>
            <a:endParaRPr lang="en-US" dirty="0"/>
          </a:p>
          <a:p>
            <a:r>
              <a:rPr lang="en-US" dirty="0"/>
              <a:t>National Ocean and Atmospheric Administration (NOAA)</a:t>
            </a:r>
          </a:p>
          <a:p>
            <a:pPr lvl="1"/>
            <a:r>
              <a:rPr lang="en-US" dirty="0">
                <a:hlinkClick r:id="rId4"/>
              </a:rPr>
              <a:t>https://www.noaa.gov/education/resource-collections/climate-education-resources</a:t>
            </a:r>
            <a:endParaRPr lang="en-US" dirty="0"/>
          </a:p>
          <a:p>
            <a:pPr lvl="1"/>
            <a:r>
              <a:rPr lang="en-US" dirty="0">
                <a:hlinkClick r:id="rId5"/>
              </a:rPr>
              <a:t>https://www.noaa.gov/categories/climate-change</a:t>
            </a:r>
            <a:endParaRPr lang="en-US" dirty="0"/>
          </a:p>
          <a:p>
            <a:r>
              <a:rPr lang="en-US" dirty="0"/>
              <a:t>Global Weirding with Katharine </a:t>
            </a:r>
            <a:r>
              <a:rPr lang="en-US" dirty="0" err="1"/>
              <a:t>Hayhoe</a:t>
            </a:r>
            <a:endParaRPr lang="en-US" dirty="0"/>
          </a:p>
          <a:p>
            <a:pPr lvl="1"/>
            <a:r>
              <a:rPr lang="en-US" dirty="0">
                <a:hlinkClick r:id="rId6"/>
              </a:rPr>
              <a:t>https://www.youtube.com/channel/UCi6RkdaEqgRVKi3AzidF4ow</a:t>
            </a:r>
            <a:endParaRPr lang="en-US" dirty="0"/>
          </a:p>
          <a:p>
            <a:r>
              <a:rPr lang="en-US" dirty="0"/>
              <a:t>Figures of NASA-GISS Model Data: </a:t>
            </a:r>
            <a:r>
              <a:rPr lang="en-US" dirty="0">
                <a:hlinkClick r:id="rId7"/>
              </a:rPr>
              <a:t>https://www.bloomberg.com/graphics/2015-whats-warming-the-world/?fbclid=IwAR0MQ25-2GGDY0DwIvFFutozQH0f5FFcAm4w32Q5xPyR3YtcYHlMRa4D3p8</a:t>
            </a:r>
            <a:endParaRPr lang="en-US" dirty="0"/>
          </a:p>
          <a:p>
            <a:r>
              <a:rPr lang="en-US" dirty="0"/>
              <a:t>NASA Godard Institute for Space Studies (GISS)</a:t>
            </a:r>
          </a:p>
          <a:p>
            <a:pPr lvl="1"/>
            <a:r>
              <a:rPr lang="en-US" dirty="0">
                <a:hlinkClick r:id="rId8"/>
              </a:rPr>
              <a:t>https://www.giss.nasa.gov</a:t>
            </a:r>
            <a:endParaRPr lang="en-US" dirty="0"/>
          </a:p>
          <a:p>
            <a:pPr lvl="1"/>
            <a:r>
              <a:rPr lang="en-US" dirty="0">
                <a:hlinkClick r:id="rId9"/>
              </a:rPr>
              <a:t>https://data.giss.nasa.gov/gistemp/graphs_v3/</a:t>
            </a:r>
            <a:endParaRPr lang="en-US" dirty="0"/>
          </a:p>
          <a:p>
            <a:r>
              <a:rPr lang="en-US" dirty="0"/>
              <a:t>NOAA Marine Debris Program (learn about land/marine waste in the ocean)</a:t>
            </a:r>
          </a:p>
          <a:p>
            <a:pPr lvl="1"/>
            <a:r>
              <a:rPr lang="en-US" dirty="0">
                <a:hlinkClick r:id="rId10"/>
              </a:rPr>
              <a:t>https://</a:t>
            </a:r>
            <a:r>
              <a:rPr lang="en-US" dirty="0" err="1">
                <a:hlinkClick r:id="rId10"/>
              </a:rPr>
              <a:t>marinedebris.noaa.gov</a:t>
            </a:r>
            <a:endParaRPr lang="en-US" dirty="0"/>
          </a:p>
          <a:p>
            <a:endParaRPr lang="en-US" dirty="0"/>
          </a:p>
          <a:p>
            <a:endParaRPr lang="en-US" dirty="0"/>
          </a:p>
          <a:p>
            <a:pPr marL="457200" lvl="1" indent="0">
              <a:buNone/>
            </a:pPr>
            <a:endParaRPr lang="en-US" dirty="0"/>
          </a:p>
          <a:p>
            <a:pPr marL="457200" lvl="1" indent="0">
              <a:buNone/>
            </a:pPr>
            <a:endParaRPr lang="en-US" dirty="0"/>
          </a:p>
        </p:txBody>
      </p:sp>
      <p:sp>
        <p:nvSpPr>
          <p:cNvPr id="4" name="Rectangle 3">
            <a:extLst>
              <a:ext uri="{FF2B5EF4-FFF2-40B4-BE49-F238E27FC236}">
                <a16:creationId xmlns:a16="http://schemas.microsoft.com/office/drawing/2014/main" id="{1787F52B-6A40-0F4A-A14E-BF8D4B22129F}"/>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3996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4E7D-D8FF-A54A-9E60-E01E0A8EA2BB}"/>
              </a:ext>
            </a:extLst>
          </p:cNvPr>
          <p:cNvSpPr>
            <a:spLocks noGrp="1"/>
          </p:cNvSpPr>
          <p:nvPr>
            <p:ph type="title"/>
          </p:nvPr>
        </p:nvSpPr>
        <p:spPr/>
        <p:txBody>
          <a:bodyPr/>
          <a:lstStyle/>
          <a:p>
            <a:r>
              <a:rPr lang="en-US" dirty="0"/>
              <a:t>More information from your questions!</a:t>
            </a:r>
          </a:p>
        </p:txBody>
      </p:sp>
      <p:sp>
        <p:nvSpPr>
          <p:cNvPr id="3" name="Content Placeholder 2">
            <a:extLst>
              <a:ext uri="{FF2B5EF4-FFF2-40B4-BE49-F238E27FC236}">
                <a16:creationId xmlns:a16="http://schemas.microsoft.com/office/drawing/2014/main" id="{8886DDA4-AFB3-D046-B354-20EDBB39CA55}"/>
              </a:ext>
            </a:extLst>
          </p:cNvPr>
          <p:cNvSpPr>
            <a:spLocks noGrp="1"/>
          </p:cNvSpPr>
          <p:nvPr>
            <p:ph sz="quarter" idx="1"/>
          </p:nvPr>
        </p:nvSpPr>
        <p:spPr/>
        <p:txBody>
          <a:bodyPr/>
          <a:lstStyle/>
          <a:p>
            <a:endParaRPr lang="en-US"/>
          </a:p>
        </p:txBody>
      </p:sp>
      <p:sp>
        <p:nvSpPr>
          <p:cNvPr id="4" name="Rectangle 3">
            <a:extLst>
              <a:ext uri="{FF2B5EF4-FFF2-40B4-BE49-F238E27FC236}">
                <a16:creationId xmlns:a16="http://schemas.microsoft.com/office/drawing/2014/main" id="{4BE3207B-383C-F940-ABD5-52CB061881E5}"/>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121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AA3DA0-924C-B94C-97B8-E932DE1F9E2F}"/>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8E9B-1796-DB45-B1C8-3E49FF829E60}"/>
              </a:ext>
            </a:extLst>
          </p:cNvPr>
          <p:cNvSpPr>
            <a:spLocks noGrp="1"/>
          </p:cNvSpPr>
          <p:nvPr>
            <p:ph type="title"/>
          </p:nvPr>
        </p:nvSpPr>
        <p:spPr/>
        <p:txBody>
          <a:bodyPr/>
          <a:lstStyle/>
          <a:p>
            <a:r>
              <a:rPr lang="en-US" dirty="0"/>
              <a:t>Oxygen Isotopes</a:t>
            </a:r>
          </a:p>
        </p:txBody>
      </p:sp>
      <p:sp>
        <p:nvSpPr>
          <p:cNvPr id="3" name="Content Placeholder 2">
            <a:extLst>
              <a:ext uri="{FF2B5EF4-FFF2-40B4-BE49-F238E27FC236}">
                <a16:creationId xmlns:a16="http://schemas.microsoft.com/office/drawing/2014/main" id="{E7843EB2-6730-694C-A7AF-29BE34A03DC6}"/>
              </a:ext>
            </a:extLst>
          </p:cNvPr>
          <p:cNvSpPr>
            <a:spLocks noGrp="1"/>
          </p:cNvSpPr>
          <p:nvPr>
            <p:ph sz="quarter" idx="1"/>
          </p:nvPr>
        </p:nvSpPr>
        <p:spPr>
          <a:xfrm>
            <a:off x="816864" y="2209800"/>
            <a:ext cx="10871200" cy="4495800"/>
          </a:xfrm>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r>
              <a:rPr lang="en-US" dirty="0">
                <a:hlinkClick r:id="rId2"/>
              </a:rPr>
              <a:t>https://www.seas.harvard.edu/climate/eli/research/equable/isotope.html</a:t>
            </a:r>
            <a:endParaRPr lang="en-US" dirty="0"/>
          </a:p>
          <a:p>
            <a:r>
              <a:rPr lang="en-US" dirty="0">
                <a:hlinkClick r:id="rId3"/>
              </a:rPr>
              <a:t>https://www.seas.harvard.edu/climate/eli/research/equable/evidence_foram.html</a:t>
            </a:r>
            <a:endParaRPr lang="en-US" dirty="0"/>
          </a:p>
          <a:p>
            <a:r>
              <a:rPr lang="en-US" dirty="0">
                <a:hlinkClick r:id="rId4"/>
              </a:rPr>
              <a:t>https://earthobservatory.nasa.gov/features/Paleoclimatology_OxygenBalance</a:t>
            </a:r>
            <a:endParaRPr lang="en-US" dirty="0"/>
          </a:p>
          <a:p>
            <a:endParaRPr lang="en-US" dirty="0"/>
          </a:p>
        </p:txBody>
      </p:sp>
      <p:pic>
        <p:nvPicPr>
          <p:cNvPr id="4" name="Picture 3">
            <a:extLst>
              <a:ext uri="{FF2B5EF4-FFF2-40B4-BE49-F238E27FC236}">
                <a16:creationId xmlns:a16="http://schemas.microsoft.com/office/drawing/2014/main" id="{14C6A0D1-6BCC-E746-9B0E-352FAFD5362B}"/>
              </a:ext>
            </a:extLst>
          </p:cNvPr>
          <p:cNvPicPr>
            <a:picLocks noChangeAspect="1"/>
          </p:cNvPicPr>
          <p:nvPr/>
        </p:nvPicPr>
        <p:blipFill>
          <a:blip r:embed="rId5"/>
          <a:stretch>
            <a:fillRect/>
          </a:stretch>
        </p:blipFill>
        <p:spPr>
          <a:xfrm>
            <a:off x="207304" y="1219200"/>
            <a:ext cx="6045160" cy="3284537"/>
          </a:xfrm>
          <a:prstGeom prst="rect">
            <a:avLst/>
          </a:prstGeom>
        </p:spPr>
      </p:pic>
      <p:pic>
        <p:nvPicPr>
          <p:cNvPr id="9" name="Picture 8">
            <a:extLst>
              <a:ext uri="{FF2B5EF4-FFF2-40B4-BE49-F238E27FC236}">
                <a16:creationId xmlns:a16="http://schemas.microsoft.com/office/drawing/2014/main" id="{C30F0A4D-30D2-5D44-84CF-3BE253DD2AAF}"/>
              </a:ext>
            </a:extLst>
          </p:cNvPr>
          <p:cNvPicPr>
            <a:picLocks noChangeAspect="1"/>
          </p:cNvPicPr>
          <p:nvPr/>
        </p:nvPicPr>
        <p:blipFill>
          <a:blip r:embed="rId6"/>
          <a:stretch>
            <a:fillRect/>
          </a:stretch>
        </p:blipFill>
        <p:spPr>
          <a:xfrm>
            <a:off x="6252464" y="1344968"/>
            <a:ext cx="6110287" cy="2725382"/>
          </a:xfrm>
          <a:prstGeom prst="rect">
            <a:avLst/>
          </a:prstGeom>
        </p:spPr>
      </p:pic>
    </p:spTree>
    <p:extLst>
      <p:ext uri="{BB962C8B-B14F-4D97-AF65-F5344CB8AC3E}">
        <p14:creationId xmlns:p14="http://schemas.microsoft.com/office/powerpoint/2010/main" val="3525300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34914-28D7-D44A-8BBF-3CB339B19523}"/>
              </a:ext>
            </a:extLst>
          </p:cNvPr>
          <p:cNvSpPr>
            <a:spLocks noGrp="1"/>
          </p:cNvSpPr>
          <p:nvPr>
            <p:ph type="title"/>
          </p:nvPr>
        </p:nvSpPr>
        <p:spPr/>
        <p:txBody>
          <a:bodyPr/>
          <a:lstStyle/>
          <a:p>
            <a:r>
              <a:rPr lang="en-US" dirty="0"/>
              <a:t>Melting all of the ice caps</a:t>
            </a:r>
          </a:p>
        </p:txBody>
      </p:sp>
      <p:sp>
        <p:nvSpPr>
          <p:cNvPr id="3" name="Content Placeholder 2">
            <a:extLst>
              <a:ext uri="{FF2B5EF4-FFF2-40B4-BE49-F238E27FC236}">
                <a16:creationId xmlns:a16="http://schemas.microsoft.com/office/drawing/2014/main" id="{26C9FA35-E5D1-D948-8E46-B5E6AE29990C}"/>
              </a:ext>
            </a:extLst>
          </p:cNvPr>
          <p:cNvSpPr>
            <a:spLocks noGrp="1"/>
          </p:cNvSpPr>
          <p:nvPr>
            <p:ph sz="quarter" idx="1"/>
          </p:nvPr>
        </p:nvSpPr>
        <p:spPr>
          <a:xfrm>
            <a:off x="816864" y="1600200"/>
            <a:ext cx="10871200" cy="5257800"/>
          </a:xfrm>
        </p:spPr>
        <p:txBody>
          <a:bodyPr>
            <a:normAutofit fontScale="70000" lnSpcReduction="20000"/>
          </a:bodyPr>
          <a:lstStyle/>
          <a:p>
            <a:r>
              <a:rPr lang="en-US" dirty="0"/>
              <a:t>If we did melt all of the ice, I guessed it would take at least 1,000 years. I found other sources that say more than 5,000. </a:t>
            </a:r>
          </a:p>
          <a:p>
            <a:r>
              <a:rPr lang="en-US" dirty="0"/>
              <a:t>What we know: the polar regions are warming faster than the rest of the planet. And the rate of warming is increasing (getting warmer faster). There are carbon stores in permafrost (frozen ground) that will be emitted into the atmosphere once the permafrost melts, contributing more to atmospheric CO</a:t>
            </a:r>
            <a:r>
              <a:rPr lang="en-US" baseline="-25000" dirty="0"/>
              <a:t>2</a:t>
            </a:r>
            <a:r>
              <a:rPr lang="en-US" dirty="0"/>
              <a:t> and therefore to climate change.</a:t>
            </a:r>
          </a:p>
          <a:p>
            <a:r>
              <a:rPr lang="en-US" dirty="0"/>
              <a:t>The Earth has natural feedbacks that keep us out of a “greenhouse” Earth or a “Snowball” Earth. (These mechanisms might not be enough in this scenario, since we are emitting CO2 and warming the planet SO quickly).</a:t>
            </a:r>
          </a:p>
          <a:p>
            <a:pPr lvl="1"/>
            <a:r>
              <a:rPr lang="en-US" dirty="0"/>
              <a:t>Info on balance between carbon (in the atmosphere) and silicate weathering (rock weathering):</a:t>
            </a:r>
          </a:p>
          <a:p>
            <a:pPr lvl="2"/>
            <a:r>
              <a:rPr lang="en-US" dirty="0"/>
              <a:t>As rocks weather, it takes carbon out of the atmosphere by transporting it as an ion to the oceans. It then precipitates as shells and marine sediments (calcium carbonate). Eventually, these marine rocks get subducted into the ocean and turned into mantle/magma. This magma will rise and eventually erupt as a volcano! </a:t>
            </a:r>
          </a:p>
          <a:p>
            <a:pPr lvl="2"/>
            <a:r>
              <a:rPr lang="en-US" dirty="0"/>
              <a:t>The feedback to keep the earth  from over heating is that when it rains more, more rocks weather, so more carbon is taken out of the atmosphere and trapped in marine sediments. But, if we put carbon in the atmosphere to quickly, this mechanism won’t be able to keep us cool.</a:t>
            </a:r>
          </a:p>
          <a:p>
            <a:pPr lvl="2"/>
            <a:r>
              <a:rPr lang="en-US" dirty="0"/>
              <a:t>The feedback to keep us warm is that when it gets cold, less weathering occurs and more carbon can stay in the atmosphere.</a:t>
            </a:r>
          </a:p>
          <a:p>
            <a:pPr lvl="2"/>
            <a:r>
              <a:rPr lang="en-US" dirty="0">
                <a:hlinkClick r:id="rId2"/>
              </a:rPr>
              <a:t>https://en.wikipedia.org/wiki/Carbonate–silicate_cycle</a:t>
            </a:r>
            <a:endParaRPr lang="en-US" dirty="0"/>
          </a:p>
          <a:p>
            <a:pPr marL="685800" lvl="2" indent="0">
              <a:buNone/>
            </a:pPr>
            <a:endParaRPr lang="en-US" dirty="0"/>
          </a:p>
        </p:txBody>
      </p:sp>
      <p:sp>
        <p:nvSpPr>
          <p:cNvPr id="4" name="Rectangle 3">
            <a:extLst>
              <a:ext uri="{FF2B5EF4-FFF2-40B4-BE49-F238E27FC236}">
                <a16:creationId xmlns:a16="http://schemas.microsoft.com/office/drawing/2014/main" id="{0455B2EA-E289-6A4F-A2D0-F4E1676A1676}"/>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109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4793-B257-3A4A-8182-C5A30FC8EF3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2BB0690-E0FD-A745-8DBA-2B2825D511E3}"/>
              </a:ext>
            </a:extLst>
          </p:cNvPr>
          <p:cNvSpPr>
            <a:spLocks noGrp="1"/>
          </p:cNvSpPr>
          <p:nvPr>
            <p:ph sz="quarter" idx="1"/>
          </p:nvPr>
        </p:nvSpPr>
        <p:spPr>
          <a:xfrm>
            <a:off x="816864" y="1600200"/>
            <a:ext cx="6637232" cy="4495800"/>
          </a:xfrm>
        </p:spPr>
        <p:txBody>
          <a:bodyPr/>
          <a:lstStyle/>
          <a:p>
            <a:r>
              <a:rPr lang="en-US" dirty="0"/>
              <a:t>Background information</a:t>
            </a:r>
          </a:p>
          <a:p>
            <a:pPr lvl="1"/>
            <a:r>
              <a:rPr lang="en-US" dirty="0"/>
              <a:t>What is climate? Climate Change?</a:t>
            </a:r>
          </a:p>
          <a:p>
            <a:pPr lvl="1"/>
            <a:r>
              <a:rPr lang="en-US" dirty="0"/>
              <a:t>What are the major drivers of climate change?</a:t>
            </a:r>
          </a:p>
          <a:p>
            <a:r>
              <a:rPr lang="en-US" dirty="0"/>
              <a:t>How is New England impacted by climate change?</a:t>
            </a:r>
          </a:p>
        </p:txBody>
      </p:sp>
      <p:sp>
        <p:nvSpPr>
          <p:cNvPr id="4" name="Rectangle 3">
            <a:extLst>
              <a:ext uri="{FF2B5EF4-FFF2-40B4-BE49-F238E27FC236}">
                <a16:creationId xmlns:a16="http://schemas.microsoft.com/office/drawing/2014/main" id="{7437CEEE-8CBE-9C44-9E9D-92354A425FA3}"/>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E5F73B-313E-4B49-B563-161AFE902766}"/>
              </a:ext>
            </a:extLst>
          </p:cNvPr>
          <p:cNvPicPr>
            <a:picLocks noChangeAspect="1"/>
          </p:cNvPicPr>
          <p:nvPr/>
        </p:nvPicPr>
        <p:blipFill>
          <a:blip r:embed="rId2"/>
          <a:stretch>
            <a:fillRect/>
          </a:stretch>
        </p:blipFill>
        <p:spPr>
          <a:xfrm>
            <a:off x="6706292" y="2028825"/>
            <a:ext cx="5098163" cy="2863468"/>
          </a:xfrm>
          <a:prstGeom prst="rect">
            <a:avLst/>
          </a:prstGeom>
        </p:spPr>
      </p:pic>
      <p:sp>
        <p:nvSpPr>
          <p:cNvPr id="6" name="TextBox 5">
            <a:extLst>
              <a:ext uri="{FF2B5EF4-FFF2-40B4-BE49-F238E27FC236}">
                <a16:creationId xmlns:a16="http://schemas.microsoft.com/office/drawing/2014/main" id="{5073A717-A361-A24D-8CE0-D32614271926}"/>
              </a:ext>
            </a:extLst>
          </p:cNvPr>
          <p:cNvSpPr txBox="1"/>
          <p:nvPr/>
        </p:nvSpPr>
        <p:spPr>
          <a:xfrm>
            <a:off x="11234094" y="4522961"/>
            <a:ext cx="453970" cy="369332"/>
          </a:xfrm>
          <a:prstGeom prst="rect">
            <a:avLst/>
          </a:prstGeom>
          <a:noFill/>
        </p:spPr>
        <p:txBody>
          <a:bodyPr wrap="none" rtlCol="0">
            <a:spAutoFit/>
          </a:bodyPr>
          <a:lstStyle/>
          <a:p>
            <a:r>
              <a:rPr lang="en-US" dirty="0">
                <a:solidFill>
                  <a:schemeClr val="bg1"/>
                </a:solidFill>
              </a:rPr>
              <a:t>ISS</a:t>
            </a:r>
          </a:p>
        </p:txBody>
      </p:sp>
    </p:spTree>
    <p:extLst>
      <p:ext uri="{BB962C8B-B14F-4D97-AF65-F5344CB8AC3E}">
        <p14:creationId xmlns:p14="http://schemas.microsoft.com/office/powerpoint/2010/main" val="1517668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3676E-7AE5-1F4B-ADB7-0E02F90AA0AA}"/>
              </a:ext>
            </a:extLst>
          </p:cNvPr>
          <p:cNvSpPr>
            <a:spLocks noGrp="1"/>
          </p:cNvSpPr>
          <p:nvPr>
            <p:ph type="title"/>
          </p:nvPr>
        </p:nvSpPr>
        <p:spPr/>
        <p:txBody>
          <a:bodyPr>
            <a:normAutofit fontScale="90000"/>
          </a:bodyPr>
          <a:lstStyle/>
          <a:p>
            <a:r>
              <a:rPr lang="en-US" dirty="0"/>
              <a:t>Where in the world is getting colder because of climate change?</a:t>
            </a:r>
          </a:p>
        </p:txBody>
      </p:sp>
      <p:sp>
        <p:nvSpPr>
          <p:cNvPr id="3" name="Content Placeholder 2">
            <a:extLst>
              <a:ext uri="{FF2B5EF4-FFF2-40B4-BE49-F238E27FC236}">
                <a16:creationId xmlns:a16="http://schemas.microsoft.com/office/drawing/2014/main" id="{FA986BF5-3918-3D42-BDBD-FC2B0FC84A02}"/>
              </a:ext>
            </a:extLst>
          </p:cNvPr>
          <p:cNvSpPr>
            <a:spLocks noGrp="1"/>
          </p:cNvSpPr>
          <p:nvPr>
            <p:ph sz="quarter" idx="1"/>
          </p:nvPr>
        </p:nvSpPr>
        <p:spPr>
          <a:xfrm>
            <a:off x="142875" y="1600199"/>
            <a:ext cx="5286375" cy="4957764"/>
          </a:xfrm>
        </p:spPr>
        <p:txBody>
          <a:bodyPr>
            <a:normAutofit fontScale="92500" lnSpcReduction="20000"/>
          </a:bodyPr>
          <a:lstStyle/>
          <a:p>
            <a:r>
              <a:rPr lang="en-US" sz="2800" dirty="0"/>
              <a:t>We just had a very cold winter because of climate change! Remember the “Polar Vortex”?</a:t>
            </a:r>
          </a:p>
          <a:p>
            <a:pPr lvl="1"/>
            <a:r>
              <a:rPr lang="en-US" sz="2800" dirty="0"/>
              <a:t>The polar vortex is the cold air surrounding the poles. When the climate is stable, the polar vortex is contained in the poles. With climate change, this polar vortex becomes unstable, leading to cold spells further south than there should be!</a:t>
            </a:r>
          </a:p>
          <a:p>
            <a:pPr lvl="1"/>
            <a:r>
              <a:rPr lang="en-US" sz="2800" dirty="0"/>
              <a:t>This is polar vortex is becoming unstable because the arctic is warming</a:t>
            </a:r>
          </a:p>
        </p:txBody>
      </p:sp>
      <p:sp>
        <p:nvSpPr>
          <p:cNvPr id="4" name="Rectangle 3">
            <a:extLst>
              <a:ext uri="{FF2B5EF4-FFF2-40B4-BE49-F238E27FC236}">
                <a16:creationId xmlns:a16="http://schemas.microsoft.com/office/drawing/2014/main" id="{3CD7A413-8344-9E4B-AB9F-FA12607695C2}"/>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97BEEF-D8DD-CB49-96F3-A601C6C740E1}"/>
              </a:ext>
            </a:extLst>
          </p:cNvPr>
          <p:cNvPicPr>
            <a:picLocks noChangeAspect="1"/>
          </p:cNvPicPr>
          <p:nvPr/>
        </p:nvPicPr>
        <p:blipFill>
          <a:blip r:embed="rId2"/>
          <a:stretch>
            <a:fillRect/>
          </a:stretch>
        </p:blipFill>
        <p:spPr>
          <a:xfrm>
            <a:off x="5539465" y="1447800"/>
            <a:ext cx="6652535" cy="4800600"/>
          </a:xfrm>
          <a:prstGeom prst="rect">
            <a:avLst/>
          </a:prstGeom>
        </p:spPr>
      </p:pic>
    </p:spTree>
    <p:extLst>
      <p:ext uri="{BB962C8B-B14F-4D97-AF65-F5344CB8AC3E}">
        <p14:creationId xmlns:p14="http://schemas.microsoft.com/office/powerpoint/2010/main" val="124807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4793-B257-3A4A-8182-C5A30FC8EF3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2BB0690-E0FD-A745-8DBA-2B2825D511E3}"/>
              </a:ext>
            </a:extLst>
          </p:cNvPr>
          <p:cNvSpPr>
            <a:spLocks noGrp="1"/>
          </p:cNvSpPr>
          <p:nvPr>
            <p:ph sz="quarter" idx="1"/>
          </p:nvPr>
        </p:nvSpPr>
        <p:spPr>
          <a:xfrm>
            <a:off x="816864" y="1600200"/>
            <a:ext cx="6284024" cy="4495800"/>
          </a:xfrm>
        </p:spPr>
        <p:txBody>
          <a:bodyPr/>
          <a:lstStyle/>
          <a:p>
            <a:r>
              <a:rPr lang="en-US" dirty="0"/>
              <a:t>Background information</a:t>
            </a:r>
          </a:p>
          <a:p>
            <a:pPr lvl="1"/>
            <a:r>
              <a:rPr lang="en-US" dirty="0"/>
              <a:t>What is climate? Climate Change?</a:t>
            </a:r>
          </a:p>
          <a:p>
            <a:pPr lvl="1"/>
            <a:r>
              <a:rPr lang="en-US" dirty="0"/>
              <a:t>What are the major drivers of climate change?</a:t>
            </a:r>
          </a:p>
          <a:p>
            <a:r>
              <a:rPr lang="en-US" dirty="0"/>
              <a:t>How is New England impacted by climate change?</a:t>
            </a:r>
          </a:p>
          <a:p>
            <a:r>
              <a:rPr lang="en-US" dirty="0"/>
              <a:t>What can we do to adapt &amp;/or mitigate climate change?</a:t>
            </a:r>
          </a:p>
        </p:txBody>
      </p:sp>
      <p:sp>
        <p:nvSpPr>
          <p:cNvPr id="4" name="Rectangle 3">
            <a:extLst>
              <a:ext uri="{FF2B5EF4-FFF2-40B4-BE49-F238E27FC236}">
                <a16:creationId xmlns:a16="http://schemas.microsoft.com/office/drawing/2014/main" id="{7437CEEE-8CBE-9C44-9E9D-92354A425FA3}"/>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C157B6B-E3F1-CC4C-9B68-2299612914D1}"/>
              </a:ext>
            </a:extLst>
          </p:cNvPr>
          <p:cNvPicPr>
            <a:picLocks noChangeAspect="1"/>
          </p:cNvPicPr>
          <p:nvPr/>
        </p:nvPicPr>
        <p:blipFill>
          <a:blip r:embed="rId2"/>
          <a:stretch>
            <a:fillRect/>
          </a:stretch>
        </p:blipFill>
        <p:spPr>
          <a:xfrm>
            <a:off x="6706292" y="2028825"/>
            <a:ext cx="5098163" cy="2863468"/>
          </a:xfrm>
          <a:prstGeom prst="rect">
            <a:avLst/>
          </a:prstGeom>
        </p:spPr>
      </p:pic>
      <p:sp>
        <p:nvSpPr>
          <p:cNvPr id="6" name="TextBox 5">
            <a:extLst>
              <a:ext uri="{FF2B5EF4-FFF2-40B4-BE49-F238E27FC236}">
                <a16:creationId xmlns:a16="http://schemas.microsoft.com/office/drawing/2014/main" id="{1A658F05-CB4B-CB4E-B747-2EE900C37374}"/>
              </a:ext>
            </a:extLst>
          </p:cNvPr>
          <p:cNvSpPr txBox="1"/>
          <p:nvPr/>
        </p:nvSpPr>
        <p:spPr>
          <a:xfrm>
            <a:off x="11234094" y="4522961"/>
            <a:ext cx="453970" cy="369332"/>
          </a:xfrm>
          <a:prstGeom prst="rect">
            <a:avLst/>
          </a:prstGeom>
          <a:noFill/>
        </p:spPr>
        <p:txBody>
          <a:bodyPr wrap="none" rtlCol="0">
            <a:spAutoFit/>
          </a:bodyPr>
          <a:lstStyle/>
          <a:p>
            <a:r>
              <a:rPr lang="en-US" dirty="0">
                <a:solidFill>
                  <a:schemeClr val="bg1"/>
                </a:solidFill>
              </a:rPr>
              <a:t>ISS</a:t>
            </a:r>
          </a:p>
        </p:txBody>
      </p:sp>
    </p:spTree>
    <p:extLst>
      <p:ext uri="{BB962C8B-B14F-4D97-AF65-F5344CB8AC3E}">
        <p14:creationId xmlns:p14="http://schemas.microsoft.com/office/powerpoint/2010/main" val="2401019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2BE3C-1E21-1E46-BC93-EAF0F2043B82}"/>
              </a:ext>
            </a:extLst>
          </p:cNvPr>
          <p:cNvSpPr>
            <a:spLocks noGrp="1"/>
          </p:cNvSpPr>
          <p:nvPr>
            <p:ph type="title"/>
          </p:nvPr>
        </p:nvSpPr>
        <p:spPr/>
        <p:txBody>
          <a:bodyPr/>
          <a:lstStyle/>
          <a:p>
            <a:r>
              <a:rPr lang="en-US" dirty="0"/>
              <a:t>Climate vs. weather</a:t>
            </a:r>
          </a:p>
        </p:txBody>
      </p:sp>
      <p:sp>
        <p:nvSpPr>
          <p:cNvPr id="3" name="Content Placeholder 2">
            <a:extLst>
              <a:ext uri="{FF2B5EF4-FFF2-40B4-BE49-F238E27FC236}">
                <a16:creationId xmlns:a16="http://schemas.microsoft.com/office/drawing/2014/main" id="{5D4FE848-FA95-E043-AEE5-A1B6990A68B9}"/>
              </a:ext>
            </a:extLst>
          </p:cNvPr>
          <p:cNvSpPr>
            <a:spLocks noGrp="1"/>
          </p:cNvSpPr>
          <p:nvPr>
            <p:ph sz="quarter" idx="1"/>
          </p:nvPr>
        </p:nvSpPr>
        <p:spPr>
          <a:xfrm>
            <a:off x="816864" y="1600200"/>
            <a:ext cx="3870883" cy="1930078"/>
          </a:xfrm>
        </p:spPr>
        <p:txBody>
          <a:bodyPr>
            <a:normAutofit fontScale="92500" lnSpcReduction="20000"/>
          </a:bodyPr>
          <a:lstStyle/>
          <a:p>
            <a:r>
              <a:rPr lang="en-US" dirty="0"/>
              <a:t>Climate</a:t>
            </a:r>
            <a:br>
              <a:rPr lang="en-US" dirty="0"/>
            </a:br>
            <a:r>
              <a:rPr lang="en-US" dirty="0"/>
              <a:t>30 + year pattern of weather. Average state of atmosphere and oceans</a:t>
            </a:r>
          </a:p>
        </p:txBody>
      </p:sp>
      <p:sp>
        <p:nvSpPr>
          <p:cNvPr id="4" name="Rectangle 3">
            <a:extLst>
              <a:ext uri="{FF2B5EF4-FFF2-40B4-BE49-F238E27FC236}">
                <a16:creationId xmlns:a16="http://schemas.microsoft.com/office/drawing/2014/main" id="{5064AD78-1347-764D-893C-6BAA7EEC70DA}"/>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F14F1C26-1706-644C-BB53-CE33F193BA4F}"/>
              </a:ext>
            </a:extLst>
          </p:cNvPr>
          <p:cNvSpPr txBox="1">
            <a:spLocks/>
          </p:cNvSpPr>
          <p:nvPr/>
        </p:nvSpPr>
        <p:spPr>
          <a:xfrm>
            <a:off x="6617709" y="1600200"/>
            <a:ext cx="3164827" cy="1652286"/>
          </a:xfrm>
          <a:prstGeom prst="rect">
            <a:avLst/>
          </a:prstGeom>
        </p:spPr>
        <p:txBody>
          <a:bodyPr vert="horz">
            <a:normAutofit fontScale="850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bg1"/>
                </a:solidFill>
                <a:latin typeface="Calibri" pitchFamily="34" charset="0"/>
                <a:ea typeface="+mn-ea"/>
                <a:cs typeface="Calibri" pitchFamily="34" charset="0"/>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bg1"/>
                </a:solidFill>
                <a:latin typeface="Calibri" pitchFamily="34" charset="0"/>
                <a:ea typeface="+mn-ea"/>
                <a:cs typeface="Calibri" pitchFamily="34" charset="0"/>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bg1"/>
                </a:solidFill>
                <a:latin typeface="Calibri" pitchFamily="34" charset="0"/>
                <a:ea typeface="+mn-ea"/>
                <a:cs typeface="Calibri" pitchFamily="34" charset="0"/>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bg1"/>
                </a:solidFill>
                <a:latin typeface="Calibri" pitchFamily="34" charset="0"/>
                <a:ea typeface="+mn-ea"/>
                <a:cs typeface="Calibri" pitchFamily="34" charset="0"/>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bg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Weather</a:t>
            </a:r>
            <a:br>
              <a:rPr lang="en-US" dirty="0"/>
            </a:br>
            <a:r>
              <a:rPr lang="en-US" dirty="0"/>
              <a:t>Day to day variation in state of the atmosphere.</a:t>
            </a:r>
          </a:p>
        </p:txBody>
      </p:sp>
      <p:pic>
        <p:nvPicPr>
          <p:cNvPr id="7" name="Picture 6">
            <a:extLst>
              <a:ext uri="{FF2B5EF4-FFF2-40B4-BE49-F238E27FC236}">
                <a16:creationId xmlns:a16="http://schemas.microsoft.com/office/drawing/2014/main" id="{1DC2476A-6A20-534E-AD63-225E02253975}"/>
              </a:ext>
            </a:extLst>
          </p:cNvPr>
          <p:cNvPicPr>
            <a:picLocks noChangeAspect="1"/>
          </p:cNvPicPr>
          <p:nvPr/>
        </p:nvPicPr>
        <p:blipFill>
          <a:blip r:embed="rId2"/>
          <a:stretch>
            <a:fillRect/>
          </a:stretch>
        </p:blipFill>
        <p:spPr>
          <a:xfrm>
            <a:off x="2503468" y="3058530"/>
            <a:ext cx="3748996" cy="3133926"/>
          </a:xfrm>
          <a:prstGeom prst="rect">
            <a:avLst/>
          </a:prstGeom>
        </p:spPr>
      </p:pic>
      <p:pic>
        <p:nvPicPr>
          <p:cNvPr id="9" name="Picture 8">
            <a:extLst>
              <a:ext uri="{FF2B5EF4-FFF2-40B4-BE49-F238E27FC236}">
                <a16:creationId xmlns:a16="http://schemas.microsoft.com/office/drawing/2014/main" id="{00AACB39-7E01-3849-82E2-E4CBE4C39ADC}"/>
              </a:ext>
            </a:extLst>
          </p:cNvPr>
          <p:cNvPicPr>
            <a:picLocks noChangeAspect="1"/>
          </p:cNvPicPr>
          <p:nvPr/>
        </p:nvPicPr>
        <p:blipFill>
          <a:blip r:embed="rId3"/>
          <a:stretch>
            <a:fillRect/>
          </a:stretch>
        </p:blipFill>
        <p:spPr>
          <a:xfrm>
            <a:off x="7258292" y="3058530"/>
            <a:ext cx="4377928" cy="3133926"/>
          </a:xfrm>
          <a:prstGeom prst="rect">
            <a:avLst/>
          </a:prstGeom>
        </p:spPr>
      </p:pic>
      <p:sp>
        <p:nvSpPr>
          <p:cNvPr id="10" name="TextBox 9">
            <a:extLst>
              <a:ext uri="{FF2B5EF4-FFF2-40B4-BE49-F238E27FC236}">
                <a16:creationId xmlns:a16="http://schemas.microsoft.com/office/drawing/2014/main" id="{9C027037-796E-8E45-BD4E-0649525A9FA1}"/>
              </a:ext>
            </a:extLst>
          </p:cNvPr>
          <p:cNvSpPr txBox="1"/>
          <p:nvPr/>
        </p:nvSpPr>
        <p:spPr>
          <a:xfrm>
            <a:off x="7258292" y="5823124"/>
            <a:ext cx="558166" cy="369332"/>
          </a:xfrm>
          <a:prstGeom prst="rect">
            <a:avLst/>
          </a:prstGeom>
          <a:noFill/>
        </p:spPr>
        <p:txBody>
          <a:bodyPr wrap="none" rtlCol="0">
            <a:spAutoFit/>
          </a:bodyPr>
          <a:lstStyle/>
          <a:p>
            <a:r>
              <a:rPr lang="en-US" dirty="0"/>
              <a:t>BBC</a:t>
            </a:r>
          </a:p>
        </p:txBody>
      </p:sp>
    </p:spTree>
    <p:extLst>
      <p:ext uri="{BB962C8B-B14F-4D97-AF65-F5344CB8AC3E}">
        <p14:creationId xmlns:p14="http://schemas.microsoft.com/office/powerpoint/2010/main" val="396974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1F284-FD81-B54B-BAA6-FF41AC5DC326}"/>
              </a:ext>
            </a:extLst>
          </p:cNvPr>
          <p:cNvSpPr>
            <a:spLocks noGrp="1"/>
          </p:cNvSpPr>
          <p:nvPr>
            <p:ph type="title"/>
          </p:nvPr>
        </p:nvSpPr>
        <p:spPr/>
        <p:txBody>
          <a:bodyPr/>
          <a:lstStyle/>
          <a:p>
            <a:r>
              <a:rPr lang="en-US" dirty="0"/>
              <a:t>What does climate change mean?</a:t>
            </a:r>
          </a:p>
        </p:txBody>
      </p:sp>
      <p:sp>
        <p:nvSpPr>
          <p:cNvPr id="3" name="Content Placeholder 2">
            <a:extLst>
              <a:ext uri="{FF2B5EF4-FFF2-40B4-BE49-F238E27FC236}">
                <a16:creationId xmlns:a16="http://schemas.microsoft.com/office/drawing/2014/main" id="{A027B917-3269-6442-989A-0F51FC6BB411}"/>
              </a:ext>
            </a:extLst>
          </p:cNvPr>
          <p:cNvSpPr>
            <a:spLocks noGrp="1"/>
          </p:cNvSpPr>
          <p:nvPr>
            <p:ph sz="quarter" idx="1"/>
          </p:nvPr>
        </p:nvSpPr>
        <p:spPr/>
        <p:txBody>
          <a:bodyPr/>
          <a:lstStyle/>
          <a:p>
            <a:pPr marL="0" indent="0">
              <a:buNone/>
            </a:pPr>
            <a:r>
              <a:rPr lang="en-US" dirty="0"/>
              <a:t>Climate change is the variation in global or regional climates over time</a:t>
            </a:r>
          </a:p>
        </p:txBody>
      </p:sp>
      <p:sp>
        <p:nvSpPr>
          <p:cNvPr id="5" name="Rectangle 4">
            <a:extLst>
              <a:ext uri="{FF2B5EF4-FFF2-40B4-BE49-F238E27FC236}">
                <a16:creationId xmlns:a16="http://schemas.microsoft.com/office/drawing/2014/main" id="{D491E658-8A6A-8640-8F0F-6ABB7C61E813}"/>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F8B7DAB-24E1-BD4A-868D-D2C1C61D7253}"/>
              </a:ext>
            </a:extLst>
          </p:cNvPr>
          <p:cNvPicPr>
            <a:picLocks noChangeAspect="1"/>
          </p:cNvPicPr>
          <p:nvPr/>
        </p:nvPicPr>
        <p:blipFill>
          <a:blip r:embed="rId3"/>
          <a:stretch>
            <a:fillRect/>
          </a:stretch>
        </p:blipFill>
        <p:spPr>
          <a:xfrm>
            <a:off x="313844" y="3173828"/>
            <a:ext cx="11374220" cy="2517494"/>
          </a:xfrm>
          <a:prstGeom prst="rect">
            <a:avLst/>
          </a:prstGeom>
        </p:spPr>
      </p:pic>
      <p:sp>
        <p:nvSpPr>
          <p:cNvPr id="10" name="TextBox 9">
            <a:extLst>
              <a:ext uri="{FF2B5EF4-FFF2-40B4-BE49-F238E27FC236}">
                <a16:creationId xmlns:a16="http://schemas.microsoft.com/office/drawing/2014/main" id="{CDC78210-8164-954B-B36B-4A461EB39376}"/>
              </a:ext>
            </a:extLst>
          </p:cNvPr>
          <p:cNvSpPr txBox="1"/>
          <p:nvPr/>
        </p:nvSpPr>
        <p:spPr>
          <a:xfrm>
            <a:off x="1895800" y="5702990"/>
            <a:ext cx="652743" cy="369332"/>
          </a:xfrm>
          <a:prstGeom prst="rect">
            <a:avLst/>
          </a:prstGeom>
          <a:noFill/>
        </p:spPr>
        <p:txBody>
          <a:bodyPr wrap="none" rtlCol="0">
            <a:spAutoFit/>
          </a:bodyPr>
          <a:lstStyle/>
          <a:p>
            <a:r>
              <a:rPr lang="en-US" dirty="0">
                <a:solidFill>
                  <a:schemeClr val="bg1"/>
                </a:solidFill>
              </a:rPr>
              <a:t>1941</a:t>
            </a:r>
          </a:p>
        </p:txBody>
      </p:sp>
      <p:sp>
        <p:nvSpPr>
          <p:cNvPr id="13" name="TextBox 12">
            <a:extLst>
              <a:ext uri="{FF2B5EF4-FFF2-40B4-BE49-F238E27FC236}">
                <a16:creationId xmlns:a16="http://schemas.microsoft.com/office/drawing/2014/main" id="{EA90B0E5-1044-9343-8768-7CBA1BA2B7B2}"/>
              </a:ext>
            </a:extLst>
          </p:cNvPr>
          <p:cNvSpPr txBox="1"/>
          <p:nvPr/>
        </p:nvSpPr>
        <p:spPr>
          <a:xfrm>
            <a:off x="5674582" y="5703425"/>
            <a:ext cx="652743" cy="369332"/>
          </a:xfrm>
          <a:prstGeom prst="rect">
            <a:avLst/>
          </a:prstGeom>
          <a:noFill/>
        </p:spPr>
        <p:txBody>
          <a:bodyPr wrap="none" rtlCol="0">
            <a:spAutoFit/>
          </a:bodyPr>
          <a:lstStyle/>
          <a:p>
            <a:r>
              <a:rPr lang="en-US" dirty="0">
                <a:solidFill>
                  <a:schemeClr val="bg1"/>
                </a:solidFill>
              </a:rPr>
              <a:t>1976</a:t>
            </a:r>
          </a:p>
        </p:txBody>
      </p:sp>
      <p:sp>
        <p:nvSpPr>
          <p:cNvPr id="14" name="TextBox 13">
            <a:extLst>
              <a:ext uri="{FF2B5EF4-FFF2-40B4-BE49-F238E27FC236}">
                <a16:creationId xmlns:a16="http://schemas.microsoft.com/office/drawing/2014/main" id="{42FCFE3F-275C-DC4F-A5BD-4A2D51DC029F}"/>
              </a:ext>
            </a:extLst>
          </p:cNvPr>
          <p:cNvSpPr txBox="1"/>
          <p:nvPr/>
        </p:nvSpPr>
        <p:spPr>
          <a:xfrm>
            <a:off x="9492649" y="5726668"/>
            <a:ext cx="652743" cy="369332"/>
          </a:xfrm>
          <a:prstGeom prst="rect">
            <a:avLst/>
          </a:prstGeom>
          <a:noFill/>
        </p:spPr>
        <p:txBody>
          <a:bodyPr wrap="none" rtlCol="0">
            <a:spAutoFit/>
          </a:bodyPr>
          <a:lstStyle/>
          <a:p>
            <a:r>
              <a:rPr lang="en-US" dirty="0">
                <a:solidFill>
                  <a:schemeClr val="bg1"/>
                </a:solidFill>
              </a:rPr>
              <a:t>2004</a:t>
            </a:r>
          </a:p>
        </p:txBody>
      </p:sp>
      <p:sp>
        <p:nvSpPr>
          <p:cNvPr id="15" name="TextBox 14">
            <a:extLst>
              <a:ext uri="{FF2B5EF4-FFF2-40B4-BE49-F238E27FC236}">
                <a16:creationId xmlns:a16="http://schemas.microsoft.com/office/drawing/2014/main" id="{208562FD-F655-F54D-8FB6-F4837C0639BA}"/>
              </a:ext>
            </a:extLst>
          </p:cNvPr>
          <p:cNvSpPr txBox="1"/>
          <p:nvPr/>
        </p:nvSpPr>
        <p:spPr>
          <a:xfrm>
            <a:off x="4734045" y="2847015"/>
            <a:ext cx="2222916" cy="369332"/>
          </a:xfrm>
          <a:prstGeom prst="rect">
            <a:avLst/>
          </a:prstGeom>
          <a:noFill/>
        </p:spPr>
        <p:txBody>
          <a:bodyPr wrap="none" rtlCol="0">
            <a:spAutoFit/>
          </a:bodyPr>
          <a:lstStyle/>
          <a:p>
            <a:r>
              <a:rPr lang="en-US" dirty="0">
                <a:solidFill>
                  <a:schemeClr val="bg1"/>
                </a:solidFill>
              </a:rPr>
              <a:t>Muir Glacier in Alaska</a:t>
            </a:r>
          </a:p>
        </p:txBody>
      </p:sp>
      <p:sp>
        <p:nvSpPr>
          <p:cNvPr id="16" name="TextBox 15">
            <a:extLst>
              <a:ext uri="{FF2B5EF4-FFF2-40B4-BE49-F238E27FC236}">
                <a16:creationId xmlns:a16="http://schemas.microsoft.com/office/drawing/2014/main" id="{29B15CB7-0294-1645-9359-E2BB4471A32B}"/>
              </a:ext>
            </a:extLst>
          </p:cNvPr>
          <p:cNvSpPr txBox="1"/>
          <p:nvPr/>
        </p:nvSpPr>
        <p:spPr>
          <a:xfrm>
            <a:off x="10874142" y="3212644"/>
            <a:ext cx="763351" cy="369332"/>
          </a:xfrm>
          <a:prstGeom prst="rect">
            <a:avLst/>
          </a:prstGeom>
          <a:noFill/>
        </p:spPr>
        <p:txBody>
          <a:bodyPr wrap="none" rtlCol="0">
            <a:spAutoFit/>
          </a:bodyPr>
          <a:lstStyle/>
          <a:p>
            <a:r>
              <a:rPr lang="en-US" dirty="0"/>
              <a:t>NSIDC</a:t>
            </a:r>
          </a:p>
        </p:txBody>
      </p:sp>
    </p:spTree>
    <p:extLst>
      <p:ext uri="{BB962C8B-B14F-4D97-AF65-F5344CB8AC3E}">
        <p14:creationId xmlns:p14="http://schemas.microsoft.com/office/powerpoint/2010/main" val="1786869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24B26-496E-354F-8E9A-7631950C5AB5}"/>
              </a:ext>
            </a:extLst>
          </p:cNvPr>
          <p:cNvSpPr>
            <a:spLocks noGrp="1"/>
          </p:cNvSpPr>
          <p:nvPr>
            <p:ph type="title"/>
          </p:nvPr>
        </p:nvSpPr>
        <p:spPr/>
        <p:txBody>
          <a:bodyPr>
            <a:normAutofit fontScale="90000"/>
          </a:bodyPr>
          <a:lstStyle/>
          <a:p>
            <a:r>
              <a:rPr lang="en-US" dirty="0"/>
              <a:t>How do we know the climate is changing?</a:t>
            </a:r>
            <a:br>
              <a:rPr lang="en-US" dirty="0"/>
            </a:br>
            <a:r>
              <a:rPr lang="en-US" dirty="0"/>
              <a:t>Record of global temperatures</a:t>
            </a:r>
          </a:p>
        </p:txBody>
      </p:sp>
      <p:sp>
        <p:nvSpPr>
          <p:cNvPr id="4" name="Rectangle 3">
            <a:extLst>
              <a:ext uri="{FF2B5EF4-FFF2-40B4-BE49-F238E27FC236}">
                <a16:creationId xmlns:a16="http://schemas.microsoft.com/office/drawing/2014/main" id="{596035AF-5EE0-BF4C-A019-CCBE7387FF06}"/>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Global temperature anomalies from 1880 to 2017">
            <a:hlinkClick r:id="" action="ppaction://media"/>
            <a:extLst>
              <a:ext uri="{FF2B5EF4-FFF2-40B4-BE49-F238E27FC236}">
                <a16:creationId xmlns:a16="http://schemas.microsoft.com/office/drawing/2014/main" id="{4321BC90-2A23-5B46-A052-DA06B22F2C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5620" y="1540835"/>
            <a:ext cx="8269549" cy="4651621"/>
          </a:xfrm>
          <a:prstGeom prst="rect">
            <a:avLst/>
          </a:prstGeom>
        </p:spPr>
      </p:pic>
    </p:spTree>
    <p:extLst>
      <p:ext uri="{BB962C8B-B14F-4D97-AF65-F5344CB8AC3E}">
        <p14:creationId xmlns:p14="http://schemas.microsoft.com/office/powerpoint/2010/main" val="287157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24B26-496E-354F-8E9A-7631950C5AB5}"/>
              </a:ext>
            </a:extLst>
          </p:cNvPr>
          <p:cNvSpPr>
            <a:spLocks noGrp="1"/>
          </p:cNvSpPr>
          <p:nvPr>
            <p:ph type="title"/>
          </p:nvPr>
        </p:nvSpPr>
        <p:spPr/>
        <p:txBody>
          <a:bodyPr>
            <a:normAutofit fontScale="90000"/>
          </a:bodyPr>
          <a:lstStyle/>
          <a:p>
            <a:r>
              <a:rPr lang="en-US" dirty="0"/>
              <a:t>How do we know the climate is changing?</a:t>
            </a:r>
            <a:br>
              <a:rPr lang="en-US" dirty="0"/>
            </a:br>
            <a:r>
              <a:rPr lang="en-US" dirty="0"/>
              <a:t>Record of global temperatures</a:t>
            </a:r>
          </a:p>
        </p:txBody>
      </p:sp>
      <p:sp>
        <p:nvSpPr>
          <p:cNvPr id="4" name="Rectangle 3">
            <a:extLst>
              <a:ext uri="{FF2B5EF4-FFF2-40B4-BE49-F238E27FC236}">
                <a16:creationId xmlns:a16="http://schemas.microsoft.com/office/drawing/2014/main" id="{596035AF-5EE0-BF4C-A019-CCBE7387FF06}"/>
              </a:ext>
            </a:extLst>
          </p:cNvPr>
          <p:cNvSpPr/>
          <p:nvPr/>
        </p:nvSpPr>
        <p:spPr>
          <a:xfrm>
            <a:off x="11192719" y="6192456"/>
            <a:ext cx="717630" cy="497711"/>
          </a:xfrm>
          <a:prstGeom prst="rect">
            <a:avLst/>
          </a:prstGeom>
          <a:solidFill>
            <a:srgbClr val="041D3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2A8A2B-EF2E-E946-B863-B9E04FA05141}"/>
              </a:ext>
            </a:extLst>
          </p:cNvPr>
          <p:cNvPicPr>
            <a:picLocks noChangeAspect="1"/>
          </p:cNvPicPr>
          <p:nvPr/>
        </p:nvPicPr>
        <p:blipFill>
          <a:blip r:embed="rId2"/>
          <a:stretch>
            <a:fillRect/>
          </a:stretch>
        </p:blipFill>
        <p:spPr>
          <a:xfrm>
            <a:off x="2286259" y="2281981"/>
            <a:ext cx="7619483" cy="2294038"/>
          </a:xfrm>
          <a:prstGeom prst="rect">
            <a:avLst/>
          </a:prstGeom>
        </p:spPr>
      </p:pic>
      <p:sp>
        <p:nvSpPr>
          <p:cNvPr id="6" name="TextBox 5">
            <a:extLst>
              <a:ext uri="{FF2B5EF4-FFF2-40B4-BE49-F238E27FC236}">
                <a16:creationId xmlns:a16="http://schemas.microsoft.com/office/drawing/2014/main" id="{BEA5F0D1-E617-4A46-95C4-C83E9D897203}"/>
              </a:ext>
            </a:extLst>
          </p:cNvPr>
          <p:cNvSpPr txBox="1"/>
          <p:nvPr/>
        </p:nvSpPr>
        <p:spPr>
          <a:xfrm>
            <a:off x="7772400" y="4576019"/>
            <a:ext cx="2273892" cy="369332"/>
          </a:xfrm>
          <a:prstGeom prst="rect">
            <a:avLst/>
          </a:prstGeom>
          <a:noFill/>
        </p:spPr>
        <p:txBody>
          <a:bodyPr wrap="none" rtlCol="0">
            <a:spAutoFit/>
          </a:bodyPr>
          <a:lstStyle/>
          <a:p>
            <a:r>
              <a:rPr lang="en-US" dirty="0" err="1">
                <a:solidFill>
                  <a:schemeClr val="bg1"/>
                </a:solidFill>
              </a:rPr>
              <a:t>Lisiecki</a:t>
            </a:r>
            <a:r>
              <a:rPr lang="en-US" dirty="0">
                <a:solidFill>
                  <a:schemeClr val="bg1"/>
                </a:solidFill>
              </a:rPr>
              <a:t> &amp; </a:t>
            </a:r>
            <a:r>
              <a:rPr lang="en-US" dirty="0" err="1">
                <a:solidFill>
                  <a:schemeClr val="bg1"/>
                </a:solidFill>
              </a:rPr>
              <a:t>Raymo</a:t>
            </a:r>
            <a:r>
              <a:rPr lang="en-US" dirty="0">
                <a:solidFill>
                  <a:schemeClr val="bg1"/>
                </a:solidFill>
              </a:rPr>
              <a:t> 2005</a:t>
            </a:r>
          </a:p>
        </p:txBody>
      </p:sp>
    </p:spTree>
    <p:extLst>
      <p:ext uri="{BB962C8B-B14F-4D97-AF65-F5344CB8AC3E}">
        <p14:creationId xmlns:p14="http://schemas.microsoft.com/office/powerpoint/2010/main" val="407077566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hoi_blue">
  <a:themeElements>
    <a:clrScheme name="WHOI colors">
      <a:dk1>
        <a:sysClr val="windowText" lastClr="000000"/>
      </a:dk1>
      <a:lt1>
        <a:sysClr val="window" lastClr="FFFFFF"/>
      </a:lt1>
      <a:dk2>
        <a:srgbClr val="173656"/>
      </a:dk2>
      <a:lt2>
        <a:srgbClr val="27668F"/>
      </a:lt2>
      <a:accent1>
        <a:srgbClr val="8DC7F0"/>
      </a:accent1>
      <a:accent2>
        <a:srgbClr val="A2A939"/>
      </a:accent2>
      <a:accent3>
        <a:srgbClr val="CDD74C"/>
      </a:accent3>
      <a:accent4>
        <a:srgbClr val="031C33"/>
      </a:accent4>
      <a:accent5>
        <a:srgbClr val="173656"/>
      </a:accent5>
      <a:accent6>
        <a:srgbClr val="E0E88C"/>
      </a:accent6>
      <a:hlink>
        <a:srgbClr val="CDD74C"/>
      </a:hlink>
      <a:folHlink>
        <a:srgbClr val="A2A9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whoi_blue</Template>
  <TotalTime>4427</TotalTime>
  <Words>1283</Words>
  <Application>Microsoft Macintosh PowerPoint</Application>
  <PresentationFormat>Widescreen</PresentationFormat>
  <Paragraphs>173</Paragraphs>
  <Slides>40</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Calibri</vt:lpstr>
      <vt:lpstr>Wingdings</vt:lpstr>
      <vt:lpstr>Wingdings 2</vt:lpstr>
      <vt:lpstr>whoi_blue</vt:lpstr>
      <vt:lpstr>Climate Change Impacts and Solutions: Personal Actions</vt:lpstr>
      <vt:lpstr>Hi! I’m Rose </vt:lpstr>
      <vt:lpstr>Outline:</vt:lpstr>
      <vt:lpstr>Outline:</vt:lpstr>
      <vt:lpstr>Outline:</vt:lpstr>
      <vt:lpstr>Climate vs. weather</vt:lpstr>
      <vt:lpstr>What does climate change mean?</vt:lpstr>
      <vt:lpstr>How do we know the climate is changing? Record of global temperatures</vt:lpstr>
      <vt:lpstr>How do we know the climate is changing? Record of global temperatures</vt:lpstr>
      <vt:lpstr>What is changing it? CO2 &amp; The Greenhouse Effect</vt:lpstr>
      <vt:lpstr>Natural variation in Earth’s climate</vt:lpstr>
      <vt:lpstr>Anthropogenic climate change</vt:lpstr>
      <vt:lpstr>How do we know humans are the cause? </vt:lpstr>
      <vt:lpstr>PowerPoint Presentation</vt:lpstr>
      <vt:lpstr>PowerPoint Presentation</vt:lpstr>
      <vt:lpstr>PowerPoint Presentation</vt:lpstr>
      <vt:lpstr>All natural factors falls short</vt:lpstr>
      <vt:lpstr>PowerPoint Presentation</vt:lpstr>
      <vt:lpstr>PowerPoint Presentation</vt:lpstr>
      <vt:lpstr>PowerPoint Presentation</vt:lpstr>
      <vt:lpstr>What does this mean for New England?</vt:lpstr>
      <vt:lpstr>PowerPoint Presentation</vt:lpstr>
      <vt:lpstr>ATMOSPHERIC CO2 IS 40% HIGHER THAN IT WAS IN 1970!!</vt:lpstr>
      <vt:lpstr>All human factors line up with observations</vt:lpstr>
      <vt:lpstr>What does this mean for New England?</vt:lpstr>
      <vt:lpstr>What does this mean for New England?</vt:lpstr>
      <vt:lpstr>Sea level rise in Woods Hole</vt:lpstr>
      <vt:lpstr>What does this mean for New England?</vt:lpstr>
      <vt:lpstr>What does this mean for New England?</vt:lpstr>
      <vt:lpstr>What does this mean for New England?</vt:lpstr>
      <vt:lpstr>What does this mean for New England?</vt:lpstr>
      <vt:lpstr>WHAT CAN WE DO?</vt:lpstr>
      <vt:lpstr>Track your carbon footprint</vt:lpstr>
      <vt:lpstr>REDUCE, REUSE, then Recycle</vt:lpstr>
      <vt:lpstr>Call your representatives!</vt:lpstr>
      <vt:lpstr>Resources</vt:lpstr>
      <vt:lpstr>More information from your questions!</vt:lpstr>
      <vt:lpstr>Oxygen Isotopes</vt:lpstr>
      <vt:lpstr>Melting all of the ice caps</vt:lpstr>
      <vt:lpstr>Where in the world is getting colder because of climate change?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Palermo</dc:creator>
  <cp:lastModifiedBy>Rose Palermo</cp:lastModifiedBy>
  <cp:revision>47</cp:revision>
  <dcterms:created xsi:type="dcterms:W3CDTF">2019-08-09T13:46:56Z</dcterms:created>
  <dcterms:modified xsi:type="dcterms:W3CDTF">2019-08-12T15:34:04Z</dcterms:modified>
</cp:coreProperties>
</file>